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9" r:id="rId4"/>
    <p:sldId id="270" r:id="rId5"/>
    <p:sldId id="262" r:id="rId6"/>
    <p:sldId id="271" r:id="rId7"/>
    <p:sldId id="272" r:id="rId8"/>
    <p:sldId id="273" r:id="rId9"/>
    <p:sldId id="261" r:id="rId10"/>
    <p:sldId id="260" r:id="rId11"/>
    <p:sldId id="263" r:id="rId12"/>
    <p:sldId id="265" r:id="rId13"/>
    <p:sldId id="274" r:id="rId14"/>
  </p:sldIdLst>
  <p:sldSz cx="12192000" cy="6858000"/>
  <p:notesSz cx="6858000" cy="9144000"/>
  <p:defaultTextStyle>
    <a:defPPr>
      <a:defRPr lang="en-G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84"/>
    <p:restoredTop sz="92299"/>
  </p:normalViewPr>
  <p:slideViewPr>
    <p:cSldViewPr snapToGrid="0">
      <p:cViewPr varScale="1">
        <p:scale>
          <a:sx n="143" d="100"/>
          <a:sy n="143" d="100"/>
        </p:scale>
        <p:origin x="888"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79CAF2-F42E-4843-84E9-E41B24497719}" type="datetimeFigureOut">
              <a:rPr lang="en-GH" smtClean="0"/>
              <a:t>10/04/2025</a:t>
            </a:fld>
            <a:endParaRPr lang="en-G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BC0599-676E-5940-AA9A-A19053C92D47}" type="slidenum">
              <a:rPr lang="en-GH" smtClean="0"/>
              <a:t>‹#›</a:t>
            </a:fld>
            <a:endParaRPr lang="en-GH"/>
          </a:p>
        </p:txBody>
      </p:sp>
    </p:spTree>
    <p:extLst>
      <p:ext uri="{BB962C8B-B14F-4D97-AF65-F5344CB8AC3E}">
        <p14:creationId xmlns:p14="http://schemas.microsoft.com/office/powerpoint/2010/main" val="2309167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D5BC0599-676E-5940-AA9A-A19053C92D47}" type="slidenum">
              <a:rPr lang="en-GH" smtClean="0"/>
              <a:t>1</a:t>
            </a:fld>
            <a:endParaRPr lang="en-GH"/>
          </a:p>
        </p:txBody>
      </p:sp>
    </p:spTree>
    <p:extLst>
      <p:ext uri="{BB962C8B-B14F-4D97-AF65-F5344CB8AC3E}">
        <p14:creationId xmlns:p14="http://schemas.microsoft.com/office/powerpoint/2010/main" val="400433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D5BC0599-676E-5940-AA9A-A19053C92D47}" type="slidenum">
              <a:rPr lang="en-GH" smtClean="0"/>
              <a:t>5</a:t>
            </a:fld>
            <a:endParaRPr lang="en-GH"/>
          </a:p>
        </p:txBody>
      </p:sp>
    </p:spTree>
    <p:extLst>
      <p:ext uri="{BB962C8B-B14F-4D97-AF65-F5344CB8AC3E}">
        <p14:creationId xmlns:p14="http://schemas.microsoft.com/office/powerpoint/2010/main" val="15579930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D5BC0599-676E-5940-AA9A-A19053C92D47}" type="slidenum">
              <a:rPr lang="en-GH" smtClean="0"/>
              <a:t>9</a:t>
            </a:fld>
            <a:endParaRPr lang="en-GH"/>
          </a:p>
        </p:txBody>
      </p:sp>
    </p:spTree>
    <p:extLst>
      <p:ext uri="{BB962C8B-B14F-4D97-AF65-F5344CB8AC3E}">
        <p14:creationId xmlns:p14="http://schemas.microsoft.com/office/powerpoint/2010/main" val="603553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H" dirty="0"/>
          </a:p>
        </p:txBody>
      </p:sp>
      <p:sp>
        <p:nvSpPr>
          <p:cNvPr id="4" name="Slide Number Placeholder 3"/>
          <p:cNvSpPr>
            <a:spLocks noGrp="1"/>
          </p:cNvSpPr>
          <p:nvPr>
            <p:ph type="sldNum" sz="quarter" idx="5"/>
          </p:nvPr>
        </p:nvSpPr>
        <p:spPr/>
        <p:txBody>
          <a:bodyPr/>
          <a:lstStyle/>
          <a:p>
            <a:fld id="{D5BC0599-676E-5940-AA9A-A19053C92D47}" type="slidenum">
              <a:rPr lang="en-GH" smtClean="0"/>
              <a:t>12</a:t>
            </a:fld>
            <a:endParaRPr lang="en-GH"/>
          </a:p>
        </p:txBody>
      </p:sp>
    </p:spTree>
    <p:extLst>
      <p:ext uri="{BB962C8B-B14F-4D97-AF65-F5344CB8AC3E}">
        <p14:creationId xmlns:p14="http://schemas.microsoft.com/office/powerpoint/2010/main" val="2321667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AB195-7A6F-74AE-258B-425F08A6732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GH"/>
          </a:p>
        </p:txBody>
      </p:sp>
      <p:sp>
        <p:nvSpPr>
          <p:cNvPr id="3" name="Subtitle 2">
            <a:extLst>
              <a:ext uri="{FF2B5EF4-FFF2-40B4-BE49-F238E27FC236}">
                <a16:creationId xmlns:a16="http://schemas.microsoft.com/office/drawing/2014/main" id="{A53D7F29-8D63-6491-0691-4F3C857C53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H"/>
          </a:p>
        </p:txBody>
      </p:sp>
      <p:sp>
        <p:nvSpPr>
          <p:cNvPr id="4" name="Date Placeholder 3">
            <a:extLst>
              <a:ext uri="{FF2B5EF4-FFF2-40B4-BE49-F238E27FC236}">
                <a16:creationId xmlns:a16="http://schemas.microsoft.com/office/drawing/2014/main" id="{F045C4C3-3374-DC59-D06B-8F1FC27AE380}"/>
              </a:ext>
            </a:extLst>
          </p:cNvPr>
          <p:cNvSpPr>
            <a:spLocks noGrp="1"/>
          </p:cNvSpPr>
          <p:nvPr>
            <p:ph type="dt" sz="half" idx="10"/>
          </p:nvPr>
        </p:nvSpPr>
        <p:spPr/>
        <p:txBody>
          <a:bodyPr/>
          <a:lstStyle/>
          <a:p>
            <a:fld id="{396365CA-E1DF-AC49-8535-5D1016780CB5}" type="datetimeFigureOut">
              <a:rPr lang="en-GH" smtClean="0"/>
              <a:t>10/04/2025</a:t>
            </a:fld>
            <a:endParaRPr lang="en-GH"/>
          </a:p>
        </p:txBody>
      </p:sp>
      <p:sp>
        <p:nvSpPr>
          <p:cNvPr id="5" name="Footer Placeholder 4">
            <a:extLst>
              <a:ext uri="{FF2B5EF4-FFF2-40B4-BE49-F238E27FC236}">
                <a16:creationId xmlns:a16="http://schemas.microsoft.com/office/drawing/2014/main" id="{A1CE7B00-D0AF-8729-8CB2-3786AA6252DB}"/>
              </a:ext>
            </a:extLst>
          </p:cNvPr>
          <p:cNvSpPr>
            <a:spLocks noGrp="1"/>
          </p:cNvSpPr>
          <p:nvPr>
            <p:ph type="ftr" sz="quarter" idx="11"/>
          </p:nvPr>
        </p:nvSpPr>
        <p:spPr/>
        <p:txBody>
          <a:bodyPr/>
          <a:lstStyle/>
          <a:p>
            <a:endParaRPr lang="en-GH"/>
          </a:p>
        </p:txBody>
      </p:sp>
      <p:sp>
        <p:nvSpPr>
          <p:cNvPr id="6" name="Slide Number Placeholder 5">
            <a:extLst>
              <a:ext uri="{FF2B5EF4-FFF2-40B4-BE49-F238E27FC236}">
                <a16:creationId xmlns:a16="http://schemas.microsoft.com/office/drawing/2014/main" id="{3AF39C77-1B52-F021-691C-1EA62C2068D3}"/>
              </a:ext>
            </a:extLst>
          </p:cNvPr>
          <p:cNvSpPr>
            <a:spLocks noGrp="1"/>
          </p:cNvSpPr>
          <p:nvPr>
            <p:ph type="sldNum" sz="quarter" idx="12"/>
          </p:nvPr>
        </p:nvSpPr>
        <p:spPr/>
        <p:txBody>
          <a:bodyPr/>
          <a:lstStyle/>
          <a:p>
            <a:fld id="{B2C96613-7C5B-464F-8C48-06EDB7572AFE}" type="slidenum">
              <a:rPr lang="en-GH" smtClean="0"/>
              <a:t>‹#›</a:t>
            </a:fld>
            <a:endParaRPr lang="en-GH"/>
          </a:p>
        </p:txBody>
      </p:sp>
    </p:spTree>
    <p:extLst>
      <p:ext uri="{BB962C8B-B14F-4D97-AF65-F5344CB8AC3E}">
        <p14:creationId xmlns:p14="http://schemas.microsoft.com/office/powerpoint/2010/main" val="2947380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F78F6-C5E9-3E3E-66A3-05C9B2E6EC1E}"/>
              </a:ext>
            </a:extLst>
          </p:cNvPr>
          <p:cNvSpPr>
            <a:spLocks noGrp="1"/>
          </p:cNvSpPr>
          <p:nvPr>
            <p:ph type="title"/>
          </p:nvPr>
        </p:nvSpPr>
        <p:spPr/>
        <p:txBody>
          <a:bodyPr/>
          <a:lstStyle/>
          <a:p>
            <a:r>
              <a:rPr lang="en-GB"/>
              <a:t>Click to edit Master title style</a:t>
            </a:r>
            <a:endParaRPr lang="en-GH"/>
          </a:p>
        </p:txBody>
      </p:sp>
      <p:sp>
        <p:nvSpPr>
          <p:cNvPr id="3" name="Vertical Text Placeholder 2">
            <a:extLst>
              <a:ext uri="{FF2B5EF4-FFF2-40B4-BE49-F238E27FC236}">
                <a16:creationId xmlns:a16="http://schemas.microsoft.com/office/drawing/2014/main" id="{FDFA52A9-D4FF-04DD-CC7A-D595C1D0588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H"/>
          </a:p>
        </p:txBody>
      </p:sp>
      <p:sp>
        <p:nvSpPr>
          <p:cNvPr id="4" name="Date Placeholder 3">
            <a:extLst>
              <a:ext uri="{FF2B5EF4-FFF2-40B4-BE49-F238E27FC236}">
                <a16:creationId xmlns:a16="http://schemas.microsoft.com/office/drawing/2014/main" id="{277C2A8D-DD0C-F535-A8C5-A5B8B7A0F13A}"/>
              </a:ext>
            </a:extLst>
          </p:cNvPr>
          <p:cNvSpPr>
            <a:spLocks noGrp="1"/>
          </p:cNvSpPr>
          <p:nvPr>
            <p:ph type="dt" sz="half" idx="10"/>
          </p:nvPr>
        </p:nvSpPr>
        <p:spPr/>
        <p:txBody>
          <a:bodyPr/>
          <a:lstStyle/>
          <a:p>
            <a:fld id="{396365CA-E1DF-AC49-8535-5D1016780CB5}" type="datetimeFigureOut">
              <a:rPr lang="en-GH" smtClean="0"/>
              <a:t>10/04/2025</a:t>
            </a:fld>
            <a:endParaRPr lang="en-GH"/>
          </a:p>
        </p:txBody>
      </p:sp>
      <p:sp>
        <p:nvSpPr>
          <p:cNvPr id="5" name="Footer Placeholder 4">
            <a:extLst>
              <a:ext uri="{FF2B5EF4-FFF2-40B4-BE49-F238E27FC236}">
                <a16:creationId xmlns:a16="http://schemas.microsoft.com/office/drawing/2014/main" id="{0F6C8640-1845-4F93-89C9-5E97F2FD6A05}"/>
              </a:ext>
            </a:extLst>
          </p:cNvPr>
          <p:cNvSpPr>
            <a:spLocks noGrp="1"/>
          </p:cNvSpPr>
          <p:nvPr>
            <p:ph type="ftr" sz="quarter" idx="11"/>
          </p:nvPr>
        </p:nvSpPr>
        <p:spPr/>
        <p:txBody>
          <a:bodyPr/>
          <a:lstStyle/>
          <a:p>
            <a:endParaRPr lang="en-GH"/>
          </a:p>
        </p:txBody>
      </p:sp>
      <p:sp>
        <p:nvSpPr>
          <p:cNvPr id="6" name="Slide Number Placeholder 5">
            <a:extLst>
              <a:ext uri="{FF2B5EF4-FFF2-40B4-BE49-F238E27FC236}">
                <a16:creationId xmlns:a16="http://schemas.microsoft.com/office/drawing/2014/main" id="{A4E0E5BD-E639-5AD1-F045-A8A69ECB9BE1}"/>
              </a:ext>
            </a:extLst>
          </p:cNvPr>
          <p:cNvSpPr>
            <a:spLocks noGrp="1"/>
          </p:cNvSpPr>
          <p:nvPr>
            <p:ph type="sldNum" sz="quarter" idx="12"/>
          </p:nvPr>
        </p:nvSpPr>
        <p:spPr/>
        <p:txBody>
          <a:bodyPr/>
          <a:lstStyle/>
          <a:p>
            <a:fld id="{B2C96613-7C5B-464F-8C48-06EDB7572AFE}" type="slidenum">
              <a:rPr lang="en-GH" smtClean="0"/>
              <a:t>‹#›</a:t>
            </a:fld>
            <a:endParaRPr lang="en-GH"/>
          </a:p>
        </p:txBody>
      </p:sp>
    </p:spTree>
    <p:extLst>
      <p:ext uri="{BB962C8B-B14F-4D97-AF65-F5344CB8AC3E}">
        <p14:creationId xmlns:p14="http://schemas.microsoft.com/office/powerpoint/2010/main" val="2838941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604DD1-F12B-1F66-C2C3-7869A13D68F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GH"/>
          </a:p>
        </p:txBody>
      </p:sp>
      <p:sp>
        <p:nvSpPr>
          <p:cNvPr id="3" name="Vertical Text Placeholder 2">
            <a:extLst>
              <a:ext uri="{FF2B5EF4-FFF2-40B4-BE49-F238E27FC236}">
                <a16:creationId xmlns:a16="http://schemas.microsoft.com/office/drawing/2014/main" id="{0A01250B-76CF-A097-E1FB-F52FC023627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H"/>
          </a:p>
        </p:txBody>
      </p:sp>
      <p:sp>
        <p:nvSpPr>
          <p:cNvPr id="4" name="Date Placeholder 3">
            <a:extLst>
              <a:ext uri="{FF2B5EF4-FFF2-40B4-BE49-F238E27FC236}">
                <a16:creationId xmlns:a16="http://schemas.microsoft.com/office/drawing/2014/main" id="{A4AD24E0-754E-6ED4-6F09-3A7A6EE91057}"/>
              </a:ext>
            </a:extLst>
          </p:cNvPr>
          <p:cNvSpPr>
            <a:spLocks noGrp="1"/>
          </p:cNvSpPr>
          <p:nvPr>
            <p:ph type="dt" sz="half" idx="10"/>
          </p:nvPr>
        </p:nvSpPr>
        <p:spPr/>
        <p:txBody>
          <a:bodyPr/>
          <a:lstStyle/>
          <a:p>
            <a:fld id="{396365CA-E1DF-AC49-8535-5D1016780CB5}" type="datetimeFigureOut">
              <a:rPr lang="en-GH" smtClean="0"/>
              <a:t>10/04/2025</a:t>
            </a:fld>
            <a:endParaRPr lang="en-GH"/>
          </a:p>
        </p:txBody>
      </p:sp>
      <p:sp>
        <p:nvSpPr>
          <p:cNvPr id="5" name="Footer Placeholder 4">
            <a:extLst>
              <a:ext uri="{FF2B5EF4-FFF2-40B4-BE49-F238E27FC236}">
                <a16:creationId xmlns:a16="http://schemas.microsoft.com/office/drawing/2014/main" id="{40424838-CB24-E45C-01B2-75E00901C64E}"/>
              </a:ext>
            </a:extLst>
          </p:cNvPr>
          <p:cNvSpPr>
            <a:spLocks noGrp="1"/>
          </p:cNvSpPr>
          <p:nvPr>
            <p:ph type="ftr" sz="quarter" idx="11"/>
          </p:nvPr>
        </p:nvSpPr>
        <p:spPr/>
        <p:txBody>
          <a:bodyPr/>
          <a:lstStyle/>
          <a:p>
            <a:endParaRPr lang="en-GH"/>
          </a:p>
        </p:txBody>
      </p:sp>
      <p:sp>
        <p:nvSpPr>
          <p:cNvPr id="6" name="Slide Number Placeholder 5">
            <a:extLst>
              <a:ext uri="{FF2B5EF4-FFF2-40B4-BE49-F238E27FC236}">
                <a16:creationId xmlns:a16="http://schemas.microsoft.com/office/drawing/2014/main" id="{B6F3541C-6512-39C5-A3AD-6BCD0E7AB419}"/>
              </a:ext>
            </a:extLst>
          </p:cNvPr>
          <p:cNvSpPr>
            <a:spLocks noGrp="1"/>
          </p:cNvSpPr>
          <p:nvPr>
            <p:ph type="sldNum" sz="quarter" idx="12"/>
          </p:nvPr>
        </p:nvSpPr>
        <p:spPr/>
        <p:txBody>
          <a:bodyPr/>
          <a:lstStyle/>
          <a:p>
            <a:fld id="{B2C96613-7C5B-464F-8C48-06EDB7572AFE}" type="slidenum">
              <a:rPr lang="en-GH" smtClean="0"/>
              <a:t>‹#›</a:t>
            </a:fld>
            <a:endParaRPr lang="en-GH"/>
          </a:p>
        </p:txBody>
      </p:sp>
    </p:spTree>
    <p:extLst>
      <p:ext uri="{BB962C8B-B14F-4D97-AF65-F5344CB8AC3E}">
        <p14:creationId xmlns:p14="http://schemas.microsoft.com/office/powerpoint/2010/main" val="2104208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63E82-E505-9A7A-1296-6F4823E4EFDD}"/>
              </a:ext>
            </a:extLst>
          </p:cNvPr>
          <p:cNvSpPr>
            <a:spLocks noGrp="1"/>
          </p:cNvSpPr>
          <p:nvPr>
            <p:ph type="title"/>
          </p:nvPr>
        </p:nvSpPr>
        <p:spPr/>
        <p:txBody>
          <a:bodyPr/>
          <a:lstStyle/>
          <a:p>
            <a:r>
              <a:rPr lang="en-GB"/>
              <a:t>Click to edit Master title style</a:t>
            </a:r>
            <a:endParaRPr lang="en-GH"/>
          </a:p>
        </p:txBody>
      </p:sp>
      <p:sp>
        <p:nvSpPr>
          <p:cNvPr id="3" name="Content Placeholder 2">
            <a:extLst>
              <a:ext uri="{FF2B5EF4-FFF2-40B4-BE49-F238E27FC236}">
                <a16:creationId xmlns:a16="http://schemas.microsoft.com/office/drawing/2014/main" id="{6BF65A63-0261-9968-5DDD-0368E171370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H"/>
          </a:p>
        </p:txBody>
      </p:sp>
      <p:sp>
        <p:nvSpPr>
          <p:cNvPr id="4" name="Date Placeholder 3">
            <a:extLst>
              <a:ext uri="{FF2B5EF4-FFF2-40B4-BE49-F238E27FC236}">
                <a16:creationId xmlns:a16="http://schemas.microsoft.com/office/drawing/2014/main" id="{A7CA3FC4-D49D-A1CF-4E2D-4CE2A969218E}"/>
              </a:ext>
            </a:extLst>
          </p:cNvPr>
          <p:cNvSpPr>
            <a:spLocks noGrp="1"/>
          </p:cNvSpPr>
          <p:nvPr>
            <p:ph type="dt" sz="half" idx="10"/>
          </p:nvPr>
        </p:nvSpPr>
        <p:spPr/>
        <p:txBody>
          <a:bodyPr/>
          <a:lstStyle/>
          <a:p>
            <a:fld id="{396365CA-E1DF-AC49-8535-5D1016780CB5}" type="datetimeFigureOut">
              <a:rPr lang="en-GH" smtClean="0"/>
              <a:t>10/04/2025</a:t>
            </a:fld>
            <a:endParaRPr lang="en-GH"/>
          </a:p>
        </p:txBody>
      </p:sp>
      <p:sp>
        <p:nvSpPr>
          <p:cNvPr id="5" name="Footer Placeholder 4">
            <a:extLst>
              <a:ext uri="{FF2B5EF4-FFF2-40B4-BE49-F238E27FC236}">
                <a16:creationId xmlns:a16="http://schemas.microsoft.com/office/drawing/2014/main" id="{1B30523C-DC81-06EE-35D4-5641DBF4047E}"/>
              </a:ext>
            </a:extLst>
          </p:cNvPr>
          <p:cNvSpPr>
            <a:spLocks noGrp="1"/>
          </p:cNvSpPr>
          <p:nvPr>
            <p:ph type="ftr" sz="quarter" idx="11"/>
          </p:nvPr>
        </p:nvSpPr>
        <p:spPr/>
        <p:txBody>
          <a:bodyPr/>
          <a:lstStyle/>
          <a:p>
            <a:endParaRPr lang="en-GH"/>
          </a:p>
        </p:txBody>
      </p:sp>
      <p:sp>
        <p:nvSpPr>
          <p:cNvPr id="6" name="Slide Number Placeholder 5">
            <a:extLst>
              <a:ext uri="{FF2B5EF4-FFF2-40B4-BE49-F238E27FC236}">
                <a16:creationId xmlns:a16="http://schemas.microsoft.com/office/drawing/2014/main" id="{F07F5A79-9636-B090-1EB8-6930A50A49F7}"/>
              </a:ext>
            </a:extLst>
          </p:cNvPr>
          <p:cNvSpPr>
            <a:spLocks noGrp="1"/>
          </p:cNvSpPr>
          <p:nvPr>
            <p:ph type="sldNum" sz="quarter" idx="12"/>
          </p:nvPr>
        </p:nvSpPr>
        <p:spPr/>
        <p:txBody>
          <a:bodyPr/>
          <a:lstStyle/>
          <a:p>
            <a:fld id="{B2C96613-7C5B-464F-8C48-06EDB7572AFE}" type="slidenum">
              <a:rPr lang="en-GH" smtClean="0"/>
              <a:t>‹#›</a:t>
            </a:fld>
            <a:endParaRPr lang="en-GH"/>
          </a:p>
        </p:txBody>
      </p:sp>
    </p:spTree>
    <p:extLst>
      <p:ext uri="{BB962C8B-B14F-4D97-AF65-F5344CB8AC3E}">
        <p14:creationId xmlns:p14="http://schemas.microsoft.com/office/powerpoint/2010/main" val="1270682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67D7F-A2BB-F696-DC91-9938DC2372D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GH"/>
          </a:p>
        </p:txBody>
      </p:sp>
      <p:sp>
        <p:nvSpPr>
          <p:cNvPr id="3" name="Text Placeholder 2">
            <a:extLst>
              <a:ext uri="{FF2B5EF4-FFF2-40B4-BE49-F238E27FC236}">
                <a16:creationId xmlns:a16="http://schemas.microsoft.com/office/drawing/2014/main" id="{9222063D-F6A2-BEAB-2E4B-AD53F26A691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A20276F-2D6F-C8D5-4147-3F5DB7486ED2}"/>
              </a:ext>
            </a:extLst>
          </p:cNvPr>
          <p:cNvSpPr>
            <a:spLocks noGrp="1"/>
          </p:cNvSpPr>
          <p:nvPr>
            <p:ph type="dt" sz="half" idx="10"/>
          </p:nvPr>
        </p:nvSpPr>
        <p:spPr/>
        <p:txBody>
          <a:bodyPr/>
          <a:lstStyle/>
          <a:p>
            <a:fld id="{396365CA-E1DF-AC49-8535-5D1016780CB5}" type="datetimeFigureOut">
              <a:rPr lang="en-GH" smtClean="0"/>
              <a:t>10/04/2025</a:t>
            </a:fld>
            <a:endParaRPr lang="en-GH"/>
          </a:p>
        </p:txBody>
      </p:sp>
      <p:sp>
        <p:nvSpPr>
          <p:cNvPr id="5" name="Footer Placeholder 4">
            <a:extLst>
              <a:ext uri="{FF2B5EF4-FFF2-40B4-BE49-F238E27FC236}">
                <a16:creationId xmlns:a16="http://schemas.microsoft.com/office/drawing/2014/main" id="{C94B5BA4-B791-50B3-E0BA-8C3EB229B657}"/>
              </a:ext>
            </a:extLst>
          </p:cNvPr>
          <p:cNvSpPr>
            <a:spLocks noGrp="1"/>
          </p:cNvSpPr>
          <p:nvPr>
            <p:ph type="ftr" sz="quarter" idx="11"/>
          </p:nvPr>
        </p:nvSpPr>
        <p:spPr/>
        <p:txBody>
          <a:bodyPr/>
          <a:lstStyle/>
          <a:p>
            <a:endParaRPr lang="en-GH"/>
          </a:p>
        </p:txBody>
      </p:sp>
      <p:sp>
        <p:nvSpPr>
          <p:cNvPr id="6" name="Slide Number Placeholder 5">
            <a:extLst>
              <a:ext uri="{FF2B5EF4-FFF2-40B4-BE49-F238E27FC236}">
                <a16:creationId xmlns:a16="http://schemas.microsoft.com/office/drawing/2014/main" id="{B5C6AC96-68DF-61EB-22FF-89E9BB5CF654}"/>
              </a:ext>
            </a:extLst>
          </p:cNvPr>
          <p:cNvSpPr>
            <a:spLocks noGrp="1"/>
          </p:cNvSpPr>
          <p:nvPr>
            <p:ph type="sldNum" sz="quarter" idx="12"/>
          </p:nvPr>
        </p:nvSpPr>
        <p:spPr/>
        <p:txBody>
          <a:bodyPr/>
          <a:lstStyle/>
          <a:p>
            <a:fld id="{B2C96613-7C5B-464F-8C48-06EDB7572AFE}" type="slidenum">
              <a:rPr lang="en-GH" smtClean="0"/>
              <a:t>‹#›</a:t>
            </a:fld>
            <a:endParaRPr lang="en-GH"/>
          </a:p>
        </p:txBody>
      </p:sp>
    </p:spTree>
    <p:extLst>
      <p:ext uri="{BB962C8B-B14F-4D97-AF65-F5344CB8AC3E}">
        <p14:creationId xmlns:p14="http://schemas.microsoft.com/office/powerpoint/2010/main" val="2996869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7F5AD-E9C7-1D98-2B03-E224BB25803B}"/>
              </a:ext>
            </a:extLst>
          </p:cNvPr>
          <p:cNvSpPr>
            <a:spLocks noGrp="1"/>
          </p:cNvSpPr>
          <p:nvPr>
            <p:ph type="title"/>
          </p:nvPr>
        </p:nvSpPr>
        <p:spPr/>
        <p:txBody>
          <a:bodyPr/>
          <a:lstStyle/>
          <a:p>
            <a:r>
              <a:rPr lang="en-GB"/>
              <a:t>Click to edit Master title style</a:t>
            </a:r>
            <a:endParaRPr lang="en-GH"/>
          </a:p>
        </p:txBody>
      </p:sp>
      <p:sp>
        <p:nvSpPr>
          <p:cNvPr id="3" name="Content Placeholder 2">
            <a:extLst>
              <a:ext uri="{FF2B5EF4-FFF2-40B4-BE49-F238E27FC236}">
                <a16:creationId xmlns:a16="http://schemas.microsoft.com/office/drawing/2014/main" id="{EA75897C-6410-754D-4E2F-37A66ABF270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H"/>
          </a:p>
        </p:txBody>
      </p:sp>
      <p:sp>
        <p:nvSpPr>
          <p:cNvPr id="4" name="Content Placeholder 3">
            <a:extLst>
              <a:ext uri="{FF2B5EF4-FFF2-40B4-BE49-F238E27FC236}">
                <a16:creationId xmlns:a16="http://schemas.microsoft.com/office/drawing/2014/main" id="{E5D6E7E5-7EDB-C23E-C8E0-4BE3C21E08A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H"/>
          </a:p>
        </p:txBody>
      </p:sp>
      <p:sp>
        <p:nvSpPr>
          <p:cNvPr id="5" name="Date Placeholder 4">
            <a:extLst>
              <a:ext uri="{FF2B5EF4-FFF2-40B4-BE49-F238E27FC236}">
                <a16:creationId xmlns:a16="http://schemas.microsoft.com/office/drawing/2014/main" id="{2BF60217-204B-C651-5EDF-EC17E6705B7D}"/>
              </a:ext>
            </a:extLst>
          </p:cNvPr>
          <p:cNvSpPr>
            <a:spLocks noGrp="1"/>
          </p:cNvSpPr>
          <p:nvPr>
            <p:ph type="dt" sz="half" idx="10"/>
          </p:nvPr>
        </p:nvSpPr>
        <p:spPr/>
        <p:txBody>
          <a:bodyPr/>
          <a:lstStyle/>
          <a:p>
            <a:fld id="{396365CA-E1DF-AC49-8535-5D1016780CB5}" type="datetimeFigureOut">
              <a:rPr lang="en-GH" smtClean="0"/>
              <a:t>10/04/2025</a:t>
            </a:fld>
            <a:endParaRPr lang="en-GH"/>
          </a:p>
        </p:txBody>
      </p:sp>
      <p:sp>
        <p:nvSpPr>
          <p:cNvPr id="6" name="Footer Placeholder 5">
            <a:extLst>
              <a:ext uri="{FF2B5EF4-FFF2-40B4-BE49-F238E27FC236}">
                <a16:creationId xmlns:a16="http://schemas.microsoft.com/office/drawing/2014/main" id="{1BFAB652-0B48-0447-FE68-8042270EAF1E}"/>
              </a:ext>
            </a:extLst>
          </p:cNvPr>
          <p:cNvSpPr>
            <a:spLocks noGrp="1"/>
          </p:cNvSpPr>
          <p:nvPr>
            <p:ph type="ftr" sz="quarter" idx="11"/>
          </p:nvPr>
        </p:nvSpPr>
        <p:spPr/>
        <p:txBody>
          <a:bodyPr/>
          <a:lstStyle/>
          <a:p>
            <a:endParaRPr lang="en-GH"/>
          </a:p>
        </p:txBody>
      </p:sp>
      <p:sp>
        <p:nvSpPr>
          <p:cNvPr id="7" name="Slide Number Placeholder 6">
            <a:extLst>
              <a:ext uri="{FF2B5EF4-FFF2-40B4-BE49-F238E27FC236}">
                <a16:creationId xmlns:a16="http://schemas.microsoft.com/office/drawing/2014/main" id="{47673961-A70A-2B9C-167F-F9A5D49F9EBF}"/>
              </a:ext>
            </a:extLst>
          </p:cNvPr>
          <p:cNvSpPr>
            <a:spLocks noGrp="1"/>
          </p:cNvSpPr>
          <p:nvPr>
            <p:ph type="sldNum" sz="quarter" idx="12"/>
          </p:nvPr>
        </p:nvSpPr>
        <p:spPr/>
        <p:txBody>
          <a:bodyPr/>
          <a:lstStyle/>
          <a:p>
            <a:fld id="{B2C96613-7C5B-464F-8C48-06EDB7572AFE}" type="slidenum">
              <a:rPr lang="en-GH" smtClean="0"/>
              <a:t>‹#›</a:t>
            </a:fld>
            <a:endParaRPr lang="en-GH"/>
          </a:p>
        </p:txBody>
      </p:sp>
    </p:spTree>
    <p:extLst>
      <p:ext uri="{BB962C8B-B14F-4D97-AF65-F5344CB8AC3E}">
        <p14:creationId xmlns:p14="http://schemas.microsoft.com/office/powerpoint/2010/main" val="1408734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09088-FF39-FBE5-346B-FC7EBC1CC105}"/>
              </a:ext>
            </a:extLst>
          </p:cNvPr>
          <p:cNvSpPr>
            <a:spLocks noGrp="1"/>
          </p:cNvSpPr>
          <p:nvPr>
            <p:ph type="title"/>
          </p:nvPr>
        </p:nvSpPr>
        <p:spPr>
          <a:xfrm>
            <a:off x="839788" y="365125"/>
            <a:ext cx="10515600" cy="1325563"/>
          </a:xfrm>
        </p:spPr>
        <p:txBody>
          <a:bodyPr/>
          <a:lstStyle/>
          <a:p>
            <a:r>
              <a:rPr lang="en-GB"/>
              <a:t>Click to edit Master title style</a:t>
            </a:r>
            <a:endParaRPr lang="en-GH"/>
          </a:p>
        </p:txBody>
      </p:sp>
      <p:sp>
        <p:nvSpPr>
          <p:cNvPr id="3" name="Text Placeholder 2">
            <a:extLst>
              <a:ext uri="{FF2B5EF4-FFF2-40B4-BE49-F238E27FC236}">
                <a16:creationId xmlns:a16="http://schemas.microsoft.com/office/drawing/2014/main" id="{98653EDD-4405-ECA5-F602-D84EBE8353C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2D0D29B-EDD9-6FA5-F205-2212EAA3DE2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H"/>
          </a:p>
        </p:txBody>
      </p:sp>
      <p:sp>
        <p:nvSpPr>
          <p:cNvPr id="5" name="Text Placeholder 4">
            <a:extLst>
              <a:ext uri="{FF2B5EF4-FFF2-40B4-BE49-F238E27FC236}">
                <a16:creationId xmlns:a16="http://schemas.microsoft.com/office/drawing/2014/main" id="{1D361F22-03D1-5460-0FE7-0D96FFE44B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CFDD602-AB67-7B35-6243-41FA46C2659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H"/>
          </a:p>
        </p:txBody>
      </p:sp>
      <p:sp>
        <p:nvSpPr>
          <p:cNvPr id="7" name="Date Placeholder 6">
            <a:extLst>
              <a:ext uri="{FF2B5EF4-FFF2-40B4-BE49-F238E27FC236}">
                <a16:creationId xmlns:a16="http://schemas.microsoft.com/office/drawing/2014/main" id="{F6F159BE-9E2D-BD70-C787-816E4EC570AF}"/>
              </a:ext>
            </a:extLst>
          </p:cNvPr>
          <p:cNvSpPr>
            <a:spLocks noGrp="1"/>
          </p:cNvSpPr>
          <p:nvPr>
            <p:ph type="dt" sz="half" idx="10"/>
          </p:nvPr>
        </p:nvSpPr>
        <p:spPr/>
        <p:txBody>
          <a:bodyPr/>
          <a:lstStyle/>
          <a:p>
            <a:fld id="{396365CA-E1DF-AC49-8535-5D1016780CB5}" type="datetimeFigureOut">
              <a:rPr lang="en-GH" smtClean="0"/>
              <a:t>10/04/2025</a:t>
            </a:fld>
            <a:endParaRPr lang="en-GH"/>
          </a:p>
        </p:txBody>
      </p:sp>
      <p:sp>
        <p:nvSpPr>
          <p:cNvPr id="8" name="Footer Placeholder 7">
            <a:extLst>
              <a:ext uri="{FF2B5EF4-FFF2-40B4-BE49-F238E27FC236}">
                <a16:creationId xmlns:a16="http://schemas.microsoft.com/office/drawing/2014/main" id="{EBDE169A-33E0-382A-F4D7-71CC611990BA}"/>
              </a:ext>
            </a:extLst>
          </p:cNvPr>
          <p:cNvSpPr>
            <a:spLocks noGrp="1"/>
          </p:cNvSpPr>
          <p:nvPr>
            <p:ph type="ftr" sz="quarter" idx="11"/>
          </p:nvPr>
        </p:nvSpPr>
        <p:spPr/>
        <p:txBody>
          <a:bodyPr/>
          <a:lstStyle/>
          <a:p>
            <a:endParaRPr lang="en-GH"/>
          </a:p>
        </p:txBody>
      </p:sp>
      <p:sp>
        <p:nvSpPr>
          <p:cNvPr id="9" name="Slide Number Placeholder 8">
            <a:extLst>
              <a:ext uri="{FF2B5EF4-FFF2-40B4-BE49-F238E27FC236}">
                <a16:creationId xmlns:a16="http://schemas.microsoft.com/office/drawing/2014/main" id="{68B597DD-A7F1-8963-9AEA-CA0B6F431264}"/>
              </a:ext>
            </a:extLst>
          </p:cNvPr>
          <p:cNvSpPr>
            <a:spLocks noGrp="1"/>
          </p:cNvSpPr>
          <p:nvPr>
            <p:ph type="sldNum" sz="quarter" idx="12"/>
          </p:nvPr>
        </p:nvSpPr>
        <p:spPr/>
        <p:txBody>
          <a:bodyPr/>
          <a:lstStyle/>
          <a:p>
            <a:fld id="{B2C96613-7C5B-464F-8C48-06EDB7572AFE}" type="slidenum">
              <a:rPr lang="en-GH" smtClean="0"/>
              <a:t>‹#›</a:t>
            </a:fld>
            <a:endParaRPr lang="en-GH"/>
          </a:p>
        </p:txBody>
      </p:sp>
    </p:spTree>
    <p:extLst>
      <p:ext uri="{BB962C8B-B14F-4D97-AF65-F5344CB8AC3E}">
        <p14:creationId xmlns:p14="http://schemas.microsoft.com/office/powerpoint/2010/main" val="4011923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B3986-D12E-E65B-9AB5-8CAF26E10C71}"/>
              </a:ext>
            </a:extLst>
          </p:cNvPr>
          <p:cNvSpPr>
            <a:spLocks noGrp="1"/>
          </p:cNvSpPr>
          <p:nvPr>
            <p:ph type="title"/>
          </p:nvPr>
        </p:nvSpPr>
        <p:spPr/>
        <p:txBody>
          <a:bodyPr/>
          <a:lstStyle/>
          <a:p>
            <a:r>
              <a:rPr lang="en-GB"/>
              <a:t>Click to edit Master title style</a:t>
            </a:r>
            <a:endParaRPr lang="en-GH"/>
          </a:p>
        </p:txBody>
      </p:sp>
      <p:sp>
        <p:nvSpPr>
          <p:cNvPr id="3" name="Date Placeholder 2">
            <a:extLst>
              <a:ext uri="{FF2B5EF4-FFF2-40B4-BE49-F238E27FC236}">
                <a16:creationId xmlns:a16="http://schemas.microsoft.com/office/drawing/2014/main" id="{867A917A-3261-9C8C-295A-8844C34E817B}"/>
              </a:ext>
            </a:extLst>
          </p:cNvPr>
          <p:cNvSpPr>
            <a:spLocks noGrp="1"/>
          </p:cNvSpPr>
          <p:nvPr>
            <p:ph type="dt" sz="half" idx="10"/>
          </p:nvPr>
        </p:nvSpPr>
        <p:spPr/>
        <p:txBody>
          <a:bodyPr/>
          <a:lstStyle/>
          <a:p>
            <a:fld id="{396365CA-E1DF-AC49-8535-5D1016780CB5}" type="datetimeFigureOut">
              <a:rPr lang="en-GH" smtClean="0"/>
              <a:t>10/04/2025</a:t>
            </a:fld>
            <a:endParaRPr lang="en-GH"/>
          </a:p>
        </p:txBody>
      </p:sp>
      <p:sp>
        <p:nvSpPr>
          <p:cNvPr id="4" name="Footer Placeholder 3">
            <a:extLst>
              <a:ext uri="{FF2B5EF4-FFF2-40B4-BE49-F238E27FC236}">
                <a16:creationId xmlns:a16="http://schemas.microsoft.com/office/drawing/2014/main" id="{3E73C2C2-CF86-CF9A-D7EE-0F208E777855}"/>
              </a:ext>
            </a:extLst>
          </p:cNvPr>
          <p:cNvSpPr>
            <a:spLocks noGrp="1"/>
          </p:cNvSpPr>
          <p:nvPr>
            <p:ph type="ftr" sz="quarter" idx="11"/>
          </p:nvPr>
        </p:nvSpPr>
        <p:spPr/>
        <p:txBody>
          <a:bodyPr/>
          <a:lstStyle/>
          <a:p>
            <a:endParaRPr lang="en-GH"/>
          </a:p>
        </p:txBody>
      </p:sp>
      <p:sp>
        <p:nvSpPr>
          <p:cNvPr id="5" name="Slide Number Placeholder 4">
            <a:extLst>
              <a:ext uri="{FF2B5EF4-FFF2-40B4-BE49-F238E27FC236}">
                <a16:creationId xmlns:a16="http://schemas.microsoft.com/office/drawing/2014/main" id="{9E405B0D-E50E-235D-DB27-BC9A6A7E24AF}"/>
              </a:ext>
            </a:extLst>
          </p:cNvPr>
          <p:cNvSpPr>
            <a:spLocks noGrp="1"/>
          </p:cNvSpPr>
          <p:nvPr>
            <p:ph type="sldNum" sz="quarter" idx="12"/>
          </p:nvPr>
        </p:nvSpPr>
        <p:spPr/>
        <p:txBody>
          <a:bodyPr/>
          <a:lstStyle/>
          <a:p>
            <a:fld id="{B2C96613-7C5B-464F-8C48-06EDB7572AFE}" type="slidenum">
              <a:rPr lang="en-GH" smtClean="0"/>
              <a:t>‹#›</a:t>
            </a:fld>
            <a:endParaRPr lang="en-GH"/>
          </a:p>
        </p:txBody>
      </p:sp>
    </p:spTree>
    <p:extLst>
      <p:ext uri="{BB962C8B-B14F-4D97-AF65-F5344CB8AC3E}">
        <p14:creationId xmlns:p14="http://schemas.microsoft.com/office/powerpoint/2010/main" val="1414842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E254D3-D586-094C-E42B-4B66BF277DC0}"/>
              </a:ext>
            </a:extLst>
          </p:cNvPr>
          <p:cNvSpPr>
            <a:spLocks noGrp="1"/>
          </p:cNvSpPr>
          <p:nvPr>
            <p:ph type="dt" sz="half" idx="10"/>
          </p:nvPr>
        </p:nvSpPr>
        <p:spPr/>
        <p:txBody>
          <a:bodyPr/>
          <a:lstStyle/>
          <a:p>
            <a:fld id="{396365CA-E1DF-AC49-8535-5D1016780CB5}" type="datetimeFigureOut">
              <a:rPr lang="en-GH" smtClean="0"/>
              <a:t>10/04/2025</a:t>
            </a:fld>
            <a:endParaRPr lang="en-GH"/>
          </a:p>
        </p:txBody>
      </p:sp>
      <p:sp>
        <p:nvSpPr>
          <p:cNvPr id="3" name="Footer Placeholder 2">
            <a:extLst>
              <a:ext uri="{FF2B5EF4-FFF2-40B4-BE49-F238E27FC236}">
                <a16:creationId xmlns:a16="http://schemas.microsoft.com/office/drawing/2014/main" id="{FA0F9307-25C6-7E99-7E0C-6752E12DF638}"/>
              </a:ext>
            </a:extLst>
          </p:cNvPr>
          <p:cNvSpPr>
            <a:spLocks noGrp="1"/>
          </p:cNvSpPr>
          <p:nvPr>
            <p:ph type="ftr" sz="quarter" idx="11"/>
          </p:nvPr>
        </p:nvSpPr>
        <p:spPr/>
        <p:txBody>
          <a:bodyPr/>
          <a:lstStyle/>
          <a:p>
            <a:endParaRPr lang="en-GH"/>
          </a:p>
        </p:txBody>
      </p:sp>
      <p:sp>
        <p:nvSpPr>
          <p:cNvPr id="4" name="Slide Number Placeholder 3">
            <a:extLst>
              <a:ext uri="{FF2B5EF4-FFF2-40B4-BE49-F238E27FC236}">
                <a16:creationId xmlns:a16="http://schemas.microsoft.com/office/drawing/2014/main" id="{B01FB7F1-F67C-1907-99D0-1000B67A885A}"/>
              </a:ext>
            </a:extLst>
          </p:cNvPr>
          <p:cNvSpPr>
            <a:spLocks noGrp="1"/>
          </p:cNvSpPr>
          <p:nvPr>
            <p:ph type="sldNum" sz="quarter" idx="12"/>
          </p:nvPr>
        </p:nvSpPr>
        <p:spPr/>
        <p:txBody>
          <a:bodyPr/>
          <a:lstStyle/>
          <a:p>
            <a:fld id="{B2C96613-7C5B-464F-8C48-06EDB7572AFE}" type="slidenum">
              <a:rPr lang="en-GH" smtClean="0"/>
              <a:t>‹#›</a:t>
            </a:fld>
            <a:endParaRPr lang="en-GH"/>
          </a:p>
        </p:txBody>
      </p:sp>
    </p:spTree>
    <p:extLst>
      <p:ext uri="{BB962C8B-B14F-4D97-AF65-F5344CB8AC3E}">
        <p14:creationId xmlns:p14="http://schemas.microsoft.com/office/powerpoint/2010/main" val="3368551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F6C0B-A278-201B-6698-AE4F94C308A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H"/>
          </a:p>
        </p:txBody>
      </p:sp>
      <p:sp>
        <p:nvSpPr>
          <p:cNvPr id="3" name="Content Placeholder 2">
            <a:extLst>
              <a:ext uri="{FF2B5EF4-FFF2-40B4-BE49-F238E27FC236}">
                <a16:creationId xmlns:a16="http://schemas.microsoft.com/office/drawing/2014/main" id="{F4F4ACD0-674C-E8B4-4978-62B81E63BB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H"/>
          </a:p>
        </p:txBody>
      </p:sp>
      <p:sp>
        <p:nvSpPr>
          <p:cNvPr id="4" name="Text Placeholder 3">
            <a:extLst>
              <a:ext uri="{FF2B5EF4-FFF2-40B4-BE49-F238E27FC236}">
                <a16:creationId xmlns:a16="http://schemas.microsoft.com/office/drawing/2014/main" id="{7AC231DE-E8BE-76C9-5687-663DD45EE5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96CFDA9-C895-A896-F2B6-E853A894C028}"/>
              </a:ext>
            </a:extLst>
          </p:cNvPr>
          <p:cNvSpPr>
            <a:spLocks noGrp="1"/>
          </p:cNvSpPr>
          <p:nvPr>
            <p:ph type="dt" sz="half" idx="10"/>
          </p:nvPr>
        </p:nvSpPr>
        <p:spPr/>
        <p:txBody>
          <a:bodyPr/>
          <a:lstStyle/>
          <a:p>
            <a:fld id="{396365CA-E1DF-AC49-8535-5D1016780CB5}" type="datetimeFigureOut">
              <a:rPr lang="en-GH" smtClean="0"/>
              <a:t>10/04/2025</a:t>
            </a:fld>
            <a:endParaRPr lang="en-GH"/>
          </a:p>
        </p:txBody>
      </p:sp>
      <p:sp>
        <p:nvSpPr>
          <p:cNvPr id="6" name="Footer Placeholder 5">
            <a:extLst>
              <a:ext uri="{FF2B5EF4-FFF2-40B4-BE49-F238E27FC236}">
                <a16:creationId xmlns:a16="http://schemas.microsoft.com/office/drawing/2014/main" id="{66F5C712-DB91-4A1A-0BF7-F1D89CCA7A45}"/>
              </a:ext>
            </a:extLst>
          </p:cNvPr>
          <p:cNvSpPr>
            <a:spLocks noGrp="1"/>
          </p:cNvSpPr>
          <p:nvPr>
            <p:ph type="ftr" sz="quarter" idx="11"/>
          </p:nvPr>
        </p:nvSpPr>
        <p:spPr/>
        <p:txBody>
          <a:bodyPr/>
          <a:lstStyle/>
          <a:p>
            <a:endParaRPr lang="en-GH"/>
          </a:p>
        </p:txBody>
      </p:sp>
      <p:sp>
        <p:nvSpPr>
          <p:cNvPr id="7" name="Slide Number Placeholder 6">
            <a:extLst>
              <a:ext uri="{FF2B5EF4-FFF2-40B4-BE49-F238E27FC236}">
                <a16:creationId xmlns:a16="http://schemas.microsoft.com/office/drawing/2014/main" id="{26CA5BF3-2794-CD87-12FD-27C83C4E224A}"/>
              </a:ext>
            </a:extLst>
          </p:cNvPr>
          <p:cNvSpPr>
            <a:spLocks noGrp="1"/>
          </p:cNvSpPr>
          <p:nvPr>
            <p:ph type="sldNum" sz="quarter" idx="12"/>
          </p:nvPr>
        </p:nvSpPr>
        <p:spPr/>
        <p:txBody>
          <a:bodyPr/>
          <a:lstStyle/>
          <a:p>
            <a:fld id="{B2C96613-7C5B-464F-8C48-06EDB7572AFE}" type="slidenum">
              <a:rPr lang="en-GH" smtClean="0"/>
              <a:t>‹#›</a:t>
            </a:fld>
            <a:endParaRPr lang="en-GH"/>
          </a:p>
        </p:txBody>
      </p:sp>
    </p:spTree>
    <p:extLst>
      <p:ext uri="{BB962C8B-B14F-4D97-AF65-F5344CB8AC3E}">
        <p14:creationId xmlns:p14="http://schemas.microsoft.com/office/powerpoint/2010/main" val="1643942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CF841-9EB4-CD65-E699-781D8AF2D30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H"/>
          </a:p>
        </p:txBody>
      </p:sp>
      <p:sp>
        <p:nvSpPr>
          <p:cNvPr id="3" name="Picture Placeholder 2">
            <a:extLst>
              <a:ext uri="{FF2B5EF4-FFF2-40B4-BE49-F238E27FC236}">
                <a16:creationId xmlns:a16="http://schemas.microsoft.com/office/drawing/2014/main" id="{AA69F16F-0418-BD1F-9385-B9716EACF9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H"/>
          </a:p>
        </p:txBody>
      </p:sp>
      <p:sp>
        <p:nvSpPr>
          <p:cNvPr id="4" name="Text Placeholder 3">
            <a:extLst>
              <a:ext uri="{FF2B5EF4-FFF2-40B4-BE49-F238E27FC236}">
                <a16:creationId xmlns:a16="http://schemas.microsoft.com/office/drawing/2014/main" id="{442FC011-01E9-59B0-3C6D-217C34D684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D1A48A3-7AF4-5D77-6D74-D236FE375B4B}"/>
              </a:ext>
            </a:extLst>
          </p:cNvPr>
          <p:cNvSpPr>
            <a:spLocks noGrp="1"/>
          </p:cNvSpPr>
          <p:nvPr>
            <p:ph type="dt" sz="half" idx="10"/>
          </p:nvPr>
        </p:nvSpPr>
        <p:spPr/>
        <p:txBody>
          <a:bodyPr/>
          <a:lstStyle/>
          <a:p>
            <a:fld id="{396365CA-E1DF-AC49-8535-5D1016780CB5}" type="datetimeFigureOut">
              <a:rPr lang="en-GH" smtClean="0"/>
              <a:t>10/04/2025</a:t>
            </a:fld>
            <a:endParaRPr lang="en-GH"/>
          </a:p>
        </p:txBody>
      </p:sp>
      <p:sp>
        <p:nvSpPr>
          <p:cNvPr id="6" name="Footer Placeholder 5">
            <a:extLst>
              <a:ext uri="{FF2B5EF4-FFF2-40B4-BE49-F238E27FC236}">
                <a16:creationId xmlns:a16="http://schemas.microsoft.com/office/drawing/2014/main" id="{9AB9ACEF-1FC3-9D61-1317-9ACD50B43B86}"/>
              </a:ext>
            </a:extLst>
          </p:cNvPr>
          <p:cNvSpPr>
            <a:spLocks noGrp="1"/>
          </p:cNvSpPr>
          <p:nvPr>
            <p:ph type="ftr" sz="quarter" idx="11"/>
          </p:nvPr>
        </p:nvSpPr>
        <p:spPr/>
        <p:txBody>
          <a:bodyPr/>
          <a:lstStyle/>
          <a:p>
            <a:endParaRPr lang="en-GH"/>
          </a:p>
        </p:txBody>
      </p:sp>
      <p:sp>
        <p:nvSpPr>
          <p:cNvPr id="7" name="Slide Number Placeholder 6">
            <a:extLst>
              <a:ext uri="{FF2B5EF4-FFF2-40B4-BE49-F238E27FC236}">
                <a16:creationId xmlns:a16="http://schemas.microsoft.com/office/drawing/2014/main" id="{1E6E4E97-A3E9-45A4-95A4-FD4BCF590011}"/>
              </a:ext>
            </a:extLst>
          </p:cNvPr>
          <p:cNvSpPr>
            <a:spLocks noGrp="1"/>
          </p:cNvSpPr>
          <p:nvPr>
            <p:ph type="sldNum" sz="quarter" idx="12"/>
          </p:nvPr>
        </p:nvSpPr>
        <p:spPr/>
        <p:txBody>
          <a:bodyPr/>
          <a:lstStyle/>
          <a:p>
            <a:fld id="{B2C96613-7C5B-464F-8C48-06EDB7572AFE}" type="slidenum">
              <a:rPr lang="en-GH" smtClean="0"/>
              <a:t>‹#›</a:t>
            </a:fld>
            <a:endParaRPr lang="en-GH"/>
          </a:p>
        </p:txBody>
      </p:sp>
    </p:spTree>
    <p:extLst>
      <p:ext uri="{BB962C8B-B14F-4D97-AF65-F5344CB8AC3E}">
        <p14:creationId xmlns:p14="http://schemas.microsoft.com/office/powerpoint/2010/main" val="2344245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1000"/>
            <a:lum/>
          </a:blip>
          <a:srcRect/>
          <a:stretch>
            <a:fillRect l="4000" t="90000" r="4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0B4988-0CF7-F798-80C5-7A3124E67F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GH"/>
          </a:p>
        </p:txBody>
      </p:sp>
      <p:sp>
        <p:nvSpPr>
          <p:cNvPr id="3" name="Text Placeholder 2">
            <a:extLst>
              <a:ext uri="{FF2B5EF4-FFF2-40B4-BE49-F238E27FC236}">
                <a16:creationId xmlns:a16="http://schemas.microsoft.com/office/drawing/2014/main" id="{CA46882D-A7BB-8256-BF75-907C8CE1F2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H"/>
          </a:p>
        </p:txBody>
      </p:sp>
      <p:sp>
        <p:nvSpPr>
          <p:cNvPr id="4" name="Date Placeholder 3">
            <a:extLst>
              <a:ext uri="{FF2B5EF4-FFF2-40B4-BE49-F238E27FC236}">
                <a16:creationId xmlns:a16="http://schemas.microsoft.com/office/drawing/2014/main" id="{F1DC38ED-2353-6D1D-CA45-7D7CB699B1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96365CA-E1DF-AC49-8535-5D1016780CB5}" type="datetimeFigureOut">
              <a:rPr lang="en-GH" smtClean="0"/>
              <a:t>10/04/2025</a:t>
            </a:fld>
            <a:endParaRPr lang="en-GH"/>
          </a:p>
        </p:txBody>
      </p:sp>
      <p:sp>
        <p:nvSpPr>
          <p:cNvPr id="5" name="Footer Placeholder 4">
            <a:extLst>
              <a:ext uri="{FF2B5EF4-FFF2-40B4-BE49-F238E27FC236}">
                <a16:creationId xmlns:a16="http://schemas.microsoft.com/office/drawing/2014/main" id="{0EAA015D-F3EC-87E2-8A4F-9B393BE4F8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H"/>
          </a:p>
        </p:txBody>
      </p:sp>
      <p:sp>
        <p:nvSpPr>
          <p:cNvPr id="6" name="Slide Number Placeholder 5">
            <a:extLst>
              <a:ext uri="{FF2B5EF4-FFF2-40B4-BE49-F238E27FC236}">
                <a16:creationId xmlns:a16="http://schemas.microsoft.com/office/drawing/2014/main" id="{435B8485-4207-B952-C58A-8B379E4AC1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2C96613-7C5B-464F-8C48-06EDB7572AFE}" type="slidenum">
              <a:rPr lang="en-GH" smtClean="0"/>
              <a:t>‹#›</a:t>
            </a:fld>
            <a:endParaRPr lang="en-GH"/>
          </a:p>
        </p:txBody>
      </p:sp>
    </p:spTree>
    <p:extLst>
      <p:ext uri="{BB962C8B-B14F-4D97-AF65-F5344CB8AC3E}">
        <p14:creationId xmlns:p14="http://schemas.microsoft.com/office/powerpoint/2010/main" val="12912160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doi.org/10.57760/sciencedb.22298"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31B61-1AD2-3D0D-7F9E-8ED02F49411F}"/>
              </a:ext>
            </a:extLst>
          </p:cNvPr>
          <p:cNvSpPr>
            <a:spLocks noGrp="1"/>
          </p:cNvSpPr>
          <p:nvPr>
            <p:ph type="ctrTitle"/>
          </p:nvPr>
        </p:nvSpPr>
        <p:spPr>
          <a:xfrm>
            <a:off x="1214203" y="2159317"/>
            <a:ext cx="10113364" cy="1269683"/>
          </a:xfrm>
        </p:spPr>
        <p:txBody>
          <a:bodyPr anchor="ctr">
            <a:normAutofit fontScale="90000"/>
          </a:bodyPr>
          <a:lstStyle/>
          <a:p>
            <a:r>
              <a:rPr lang="en-GB" sz="4800" b="1" dirty="0" err="1">
                <a:latin typeface="Garamond" panose="02020404030301010803" pitchFamily="18" charset="0"/>
              </a:rPr>
              <a:t>Tɛkyerɛma</a:t>
            </a:r>
            <a:r>
              <a:rPr lang="en-GB" sz="4800" b="1" dirty="0">
                <a:latin typeface="Garamond" panose="02020404030301010803" pitchFamily="18" charset="0"/>
              </a:rPr>
              <a:t> Pa (Good tongue) Hackathon 2025</a:t>
            </a:r>
            <a:endParaRPr lang="en-GH" sz="4800" b="1" dirty="0">
              <a:latin typeface="Garamond" panose="02020404030301010803" pitchFamily="18" charset="0"/>
            </a:endParaRPr>
          </a:p>
        </p:txBody>
      </p:sp>
      <p:sp>
        <p:nvSpPr>
          <p:cNvPr id="3" name="Subtitle 2">
            <a:extLst>
              <a:ext uri="{FF2B5EF4-FFF2-40B4-BE49-F238E27FC236}">
                <a16:creationId xmlns:a16="http://schemas.microsoft.com/office/drawing/2014/main" id="{797ACDC9-3887-0B5E-3A54-D13725F8AD09}"/>
              </a:ext>
            </a:extLst>
          </p:cNvPr>
          <p:cNvSpPr>
            <a:spLocks noGrp="1"/>
          </p:cNvSpPr>
          <p:nvPr>
            <p:ph type="subTitle" idx="1"/>
          </p:nvPr>
        </p:nvSpPr>
        <p:spPr>
          <a:xfrm>
            <a:off x="2640330" y="3602038"/>
            <a:ext cx="7029450" cy="707072"/>
          </a:xfrm>
        </p:spPr>
        <p:txBody>
          <a:bodyPr anchor="ctr">
            <a:normAutofit fontScale="70000" lnSpcReduction="20000"/>
          </a:bodyPr>
          <a:lstStyle/>
          <a:p>
            <a:r>
              <a:rPr lang="en-GB" sz="2800" dirty="0">
                <a:latin typeface="Garamond" panose="02020404030301010803" pitchFamily="18" charset="0"/>
              </a:rPr>
              <a:t>Awareness Campaign and Team Outreach</a:t>
            </a:r>
          </a:p>
          <a:p>
            <a:r>
              <a:rPr lang="en-GB" sz="2800" dirty="0">
                <a:latin typeface="Garamond" panose="02020404030301010803" pitchFamily="18" charset="0"/>
              </a:rPr>
              <a:t>10/04/2025</a:t>
            </a:r>
            <a:endParaRPr lang="en-GH" sz="2800" dirty="0">
              <a:latin typeface="Garamond" panose="02020404030301010803" pitchFamily="18" charset="0"/>
            </a:endParaRPr>
          </a:p>
        </p:txBody>
      </p:sp>
    </p:spTree>
    <p:extLst>
      <p:ext uri="{BB962C8B-B14F-4D97-AF65-F5344CB8AC3E}">
        <p14:creationId xmlns:p14="http://schemas.microsoft.com/office/powerpoint/2010/main" val="31147570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E2929-54C0-E2A9-C33D-CA897FDB6CC3}"/>
              </a:ext>
            </a:extLst>
          </p:cNvPr>
          <p:cNvSpPr>
            <a:spLocks noGrp="1"/>
          </p:cNvSpPr>
          <p:nvPr>
            <p:ph type="title"/>
          </p:nvPr>
        </p:nvSpPr>
        <p:spPr/>
        <p:txBody>
          <a:bodyPr/>
          <a:lstStyle/>
          <a:p>
            <a:r>
              <a:rPr lang="en-GB" dirty="0">
                <a:latin typeface="Garamond" panose="02020404030301010803" pitchFamily="18" charset="0"/>
              </a:rPr>
              <a:t>Team Dynamics</a:t>
            </a:r>
            <a:endParaRPr lang="en-GH" dirty="0">
              <a:latin typeface="Garamond" panose="02020404030301010803" pitchFamily="18" charset="0"/>
            </a:endParaRPr>
          </a:p>
        </p:txBody>
      </p:sp>
      <p:sp>
        <p:nvSpPr>
          <p:cNvPr id="3" name="Content Placeholder 2">
            <a:extLst>
              <a:ext uri="{FF2B5EF4-FFF2-40B4-BE49-F238E27FC236}">
                <a16:creationId xmlns:a16="http://schemas.microsoft.com/office/drawing/2014/main" id="{F8C09EF6-E0ED-C736-AFD7-5C59A3483F28}"/>
              </a:ext>
            </a:extLst>
          </p:cNvPr>
          <p:cNvSpPr>
            <a:spLocks noGrp="1"/>
          </p:cNvSpPr>
          <p:nvPr>
            <p:ph idx="1"/>
          </p:nvPr>
        </p:nvSpPr>
        <p:spPr>
          <a:xfrm>
            <a:off x="838200" y="1540933"/>
            <a:ext cx="10515600" cy="4201316"/>
          </a:xfrm>
        </p:spPr>
        <p:txBody>
          <a:bodyPr/>
          <a:lstStyle/>
          <a:p>
            <a:pPr algn="just">
              <a:spcBef>
                <a:spcPts val="1600"/>
              </a:spcBef>
            </a:pPr>
            <a:r>
              <a:rPr lang="en-GB" dirty="0">
                <a:latin typeface="Garamond" panose="02020404030301010803" pitchFamily="18" charset="0"/>
              </a:rPr>
              <a:t>As part of our commitment to accessibility and inclusion, all teams must include at least one individual with a speech impairment. </a:t>
            </a:r>
          </a:p>
          <a:p>
            <a:pPr algn="just">
              <a:spcBef>
                <a:spcPts val="1600"/>
              </a:spcBef>
            </a:pPr>
            <a:r>
              <a:rPr lang="en-GB" dirty="0">
                <a:latin typeface="Garamond" panose="02020404030301010803" pitchFamily="18" charset="0"/>
              </a:rPr>
              <a:t>If your team does not currently include someone with a speech impairment, we will assign one to join your team. </a:t>
            </a:r>
          </a:p>
          <a:p>
            <a:pPr algn="just">
              <a:spcBef>
                <a:spcPts val="1600"/>
              </a:spcBef>
            </a:pPr>
            <a:r>
              <a:rPr lang="en-GB" dirty="0">
                <a:latin typeface="Garamond" panose="02020404030301010803" pitchFamily="18" charset="0"/>
              </a:rPr>
              <a:t>This is to ensure that all solutions are informed by real needs and user perspectives.</a:t>
            </a:r>
            <a:endParaRPr lang="en-GH" dirty="0">
              <a:latin typeface="Garamond" panose="02020404030301010803" pitchFamily="18" charset="0"/>
            </a:endParaRPr>
          </a:p>
        </p:txBody>
      </p:sp>
    </p:spTree>
    <p:extLst>
      <p:ext uri="{BB962C8B-B14F-4D97-AF65-F5344CB8AC3E}">
        <p14:creationId xmlns:p14="http://schemas.microsoft.com/office/powerpoint/2010/main" val="3473344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69574-B50E-1A3B-16F9-B9F3364F1C4C}"/>
              </a:ext>
            </a:extLst>
          </p:cNvPr>
          <p:cNvSpPr>
            <a:spLocks noGrp="1"/>
          </p:cNvSpPr>
          <p:nvPr>
            <p:ph type="title"/>
          </p:nvPr>
        </p:nvSpPr>
        <p:spPr>
          <a:xfrm>
            <a:off x="838200" y="365126"/>
            <a:ext cx="10515600" cy="1013970"/>
          </a:xfrm>
        </p:spPr>
        <p:txBody>
          <a:bodyPr/>
          <a:lstStyle/>
          <a:p>
            <a:r>
              <a:rPr lang="en-US" dirty="0">
                <a:latin typeface="Garamond" panose="02020404030301010803" pitchFamily="18" charset="0"/>
              </a:rPr>
              <a:t>Feedback on </a:t>
            </a:r>
            <a:r>
              <a:rPr lang="en-GH" dirty="0">
                <a:latin typeface="Garamond" panose="02020404030301010803" pitchFamily="18" charset="0"/>
              </a:rPr>
              <a:t>Pitched Abstracts</a:t>
            </a:r>
            <a:endParaRPr lang="en-GH" dirty="0"/>
          </a:p>
        </p:txBody>
      </p:sp>
      <p:sp>
        <p:nvSpPr>
          <p:cNvPr id="3" name="Content Placeholder 2">
            <a:extLst>
              <a:ext uri="{FF2B5EF4-FFF2-40B4-BE49-F238E27FC236}">
                <a16:creationId xmlns:a16="http://schemas.microsoft.com/office/drawing/2014/main" id="{4AD0180B-A0C3-400A-E528-6A7FF0C06F26}"/>
              </a:ext>
            </a:extLst>
          </p:cNvPr>
          <p:cNvSpPr>
            <a:spLocks noGrp="1"/>
          </p:cNvSpPr>
          <p:nvPr>
            <p:ph idx="1"/>
          </p:nvPr>
        </p:nvSpPr>
        <p:spPr>
          <a:xfrm>
            <a:off x="838200" y="1514563"/>
            <a:ext cx="10515600" cy="4175037"/>
          </a:xfrm>
        </p:spPr>
        <p:txBody>
          <a:bodyPr>
            <a:normAutofit/>
          </a:bodyPr>
          <a:lstStyle/>
          <a:p>
            <a:pPr marL="342900" lvl="0" indent="-342900" algn="just">
              <a:spcBef>
                <a:spcPts val="2800"/>
              </a:spcBef>
              <a:buFont typeface="Symbol" pitchFamily="2" charset="2"/>
              <a:buChar char=""/>
            </a:pPr>
            <a:r>
              <a:rPr lang="en-GH" sz="2200" kern="100" dirty="0">
                <a:latin typeface="Garamond" panose="02020404030301010803" pitchFamily="18" charset="0"/>
                <a:ea typeface="Aptos" panose="020B0004020202020204" pitchFamily="34" charset="0"/>
                <a:cs typeface="Times New Roman" panose="02020603050405020304" pitchFamily="18" charset="0"/>
              </a:rPr>
              <a:t>F</a:t>
            </a:r>
            <a:r>
              <a:rPr lang="en-GH" sz="2200" kern="100" dirty="0">
                <a:effectLst/>
                <a:latin typeface="Garamond" panose="02020404030301010803" pitchFamily="18" charset="0"/>
                <a:ea typeface="Aptos" panose="020B0004020202020204" pitchFamily="34" charset="0"/>
                <a:cs typeface="Times New Roman" panose="02020603050405020304" pitchFamily="18" charset="0"/>
              </a:rPr>
              <a:t>ocus on Speech Impairment: ASR must be applied to help us understand individuals with speech impairments better.</a:t>
            </a:r>
          </a:p>
          <a:p>
            <a:pPr marL="342900" lvl="0" indent="-342900" algn="just">
              <a:spcBef>
                <a:spcPts val="2800"/>
              </a:spcBef>
              <a:buFont typeface="Symbol" pitchFamily="2" charset="2"/>
              <a:buChar char=""/>
            </a:pPr>
            <a:r>
              <a:rPr lang="en-GH" sz="2200" dirty="0">
                <a:effectLst/>
                <a:latin typeface="Garamond" panose="02020404030301010803" pitchFamily="18" charset="0"/>
                <a:ea typeface="Aptos" panose="020B0004020202020204" pitchFamily="34" charset="0"/>
              </a:rPr>
              <a:t>Make it clear how the solution will work in local languages rather than just discussing ASR in general.</a:t>
            </a:r>
            <a:r>
              <a:rPr lang="en-GH" sz="2200" dirty="0">
                <a:effectLst/>
                <a:latin typeface="Garamond" panose="02020404030301010803" pitchFamily="18" charset="0"/>
              </a:rPr>
              <a:t> </a:t>
            </a:r>
            <a:endParaRPr lang="en-GH" sz="2200" kern="100" dirty="0">
              <a:effectLst/>
              <a:latin typeface="Garamond" panose="02020404030301010803" pitchFamily="18" charset="0"/>
              <a:ea typeface="Aptos" panose="020B0004020202020204" pitchFamily="34" charset="0"/>
              <a:cs typeface="Times New Roman" panose="02020603050405020304" pitchFamily="18" charset="0"/>
            </a:endParaRPr>
          </a:p>
          <a:p>
            <a:pPr marL="342900" lvl="0" indent="-342900" algn="just">
              <a:spcBef>
                <a:spcPts val="2800"/>
              </a:spcBef>
              <a:buFont typeface="Symbol" pitchFamily="2" charset="2"/>
              <a:buChar char=""/>
            </a:pPr>
            <a:r>
              <a:rPr lang="en-GH" sz="2200" kern="100" dirty="0">
                <a:effectLst/>
                <a:latin typeface="Garamond" panose="02020404030301010803" pitchFamily="18" charset="0"/>
                <a:ea typeface="Aptos" panose="020B0004020202020204" pitchFamily="34" charset="0"/>
                <a:cs typeface="Times New Roman" panose="02020603050405020304" pitchFamily="18" charset="0"/>
              </a:rPr>
              <a:t>Specify a Product Idea: Define a realistic, hackathon-friendly project.</a:t>
            </a:r>
          </a:p>
          <a:p>
            <a:pPr marL="342900" lvl="0" indent="-342900" algn="just">
              <a:spcBef>
                <a:spcPts val="2800"/>
              </a:spcBef>
              <a:buFont typeface="Symbol" pitchFamily="2" charset="2"/>
              <a:buChar char=""/>
            </a:pPr>
            <a:r>
              <a:rPr lang="en-GH" sz="2200" kern="100" dirty="0">
                <a:effectLst/>
                <a:latin typeface="Garamond" panose="02020404030301010803" pitchFamily="18" charset="0"/>
                <a:ea typeface="Aptos" panose="020B0004020202020204" pitchFamily="34" charset="0"/>
                <a:cs typeface="Times New Roman" panose="02020603050405020304" pitchFamily="18" charset="0"/>
              </a:rPr>
              <a:t>Clearly specify the form factor (e.g., mobile app, desktop application, wearable device).</a:t>
            </a:r>
          </a:p>
          <a:p>
            <a:pPr marL="342900" lvl="0" indent="-342900" algn="just">
              <a:spcBef>
                <a:spcPts val="2800"/>
              </a:spcBef>
              <a:buFont typeface="Symbol" pitchFamily="2" charset="2"/>
              <a:buChar char=""/>
            </a:pPr>
            <a:r>
              <a:rPr lang="en-GH" sz="2200" dirty="0">
                <a:effectLst/>
                <a:latin typeface="Garamond" panose="02020404030301010803" pitchFamily="18" charset="0"/>
                <a:ea typeface="Aptos" panose="020B0004020202020204" pitchFamily="34" charset="0"/>
              </a:rPr>
              <a:t>Include a brief mention of the user experience (e.g., how a user will input and receive responses).</a:t>
            </a:r>
            <a:r>
              <a:rPr lang="en-GH" sz="2200" dirty="0">
                <a:effectLst/>
                <a:latin typeface="Garamond" panose="02020404030301010803" pitchFamily="18" charset="0"/>
              </a:rPr>
              <a:t> </a:t>
            </a:r>
            <a:endParaRPr lang="en-GH" sz="2200" dirty="0">
              <a:latin typeface="Garamond" panose="02020404030301010803" pitchFamily="18" charset="0"/>
            </a:endParaRPr>
          </a:p>
        </p:txBody>
      </p:sp>
    </p:spTree>
    <p:extLst>
      <p:ext uri="{BB962C8B-B14F-4D97-AF65-F5344CB8AC3E}">
        <p14:creationId xmlns:p14="http://schemas.microsoft.com/office/powerpoint/2010/main" val="37577211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Yellow and blue symbols">
            <a:extLst>
              <a:ext uri="{FF2B5EF4-FFF2-40B4-BE49-F238E27FC236}">
                <a16:creationId xmlns:a16="http://schemas.microsoft.com/office/drawing/2014/main" id="{0C21DED8-4E04-0D35-0A46-0C71AD816FD7}"/>
              </a:ext>
            </a:extLst>
          </p:cNvPr>
          <p:cNvPicPr>
            <a:picLocks noChangeAspect="1"/>
          </p:cNvPicPr>
          <p:nvPr/>
        </p:nvPicPr>
        <p:blipFill>
          <a:blip r:embed="rId3"/>
          <a:srcRect l="13442" r="18558" b="1"/>
          <a:stretch/>
        </p:blipFill>
        <p:spPr>
          <a:xfrm>
            <a:off x="-1" y="-2"/>
            <a:ext cx="6096001" cy="5706535"/>
          </a:xfrm>
          <a:prstGeom prst="rect">
            <a:avLst/>
          </a:prstGeom>
        </p:spPr>
      </p:pic>
      <p:sp>
        <p:nvSpPr>
          <p:cNvPr id="3" name="Content Placeholder 2">
            <a:extLst>
              <a:ext uri="{FF2B5EF4-FFF2-40B4-BE49-F238E27FC236}">
                <a16:creationId xmlns:a16="http://schemas.microsoft.com/office/drawing/2014/main" id="{1123FC51-5B50-C861-A9D9-BACB39213B78}"/>
              </a:ext>
            </a:extLst>
          </p:cNvPr>
          <p:cNvSpPr>
            <a:spLocks noGrp="1"/>
          </p:cNvSpPr>
          <p:nvPr>
            <p:ph idx="1"/>
          </p:nvPr>
        </p:nvSpPr>
        <p:spPr>
          <a:xfrm>
            <a:off x="6299878" y="107115"/>
            <a:ext cx="5614216" cy="627294"/>
          </a:xfrm>
        </p:spPr>
        <p:txBody>
          <a:bodyPr anchor="ctr">
            <a:normAutofit fontScale="85000" lnSpcReduction="20000"/>
          </a:bodyPr>
          <a:lstStyle/>
          <a:p>
            <a:pPr marL="0" indent="0" algn="ctr">
              <a:buNone/>
            </a:pPr>
            <a:r>
              <a:rPr lang="en-GB" dirty="0">
                <a:latin typeface="Garamond" panose="02020404030301010803" pitchFamily="18" charset="0"/>
              </a:rPr>
              <a:t>Q</a:t>
            </a:r>
            <a:r>
              <a:rPr lang="en-GH" dirty="0">
                <a:latin typeface="Garamond" panose="02020404030301010803" pitchFamily="18" charset="0"/>
              </a:rPr>
              <a:t>uestions and Answers from Outreach session</a:t>
            </a:r>
          </a:p>
        </p:txBody>
      </p:sp>
      <p:sp>
        <p:nvSpPr>
          <p:cNvPr id="2" name="TextBox 1">
            <a:extLst>
              <a:ext uri="{FF2B5EF4-FFF2-40B4-BE49-F238E27FC236}">
                <a16:creationId xmlns:a16="http://schemas.microsoft.com/office/drawing/2014/main" id="{F7570BBB-78C5-7375-AA12-425CAD0AA446}"/>
              </a:ext>
            </a:extLst>
          </p:cNvPr>
          <p:cNvSpPr txBox="1"/>
          <p:nvPr/>
        </p:nvSpPr>
        <p:spPr>
          <a:xfrm>
            <a:off x="6299877" y="860612"/>
            <a:ext cx="5504330" cy="5262979"/>
          </a:xfrm>
          <a:prstGeom prst="rect">
            <a:avLst/>
          </a:prstGeom>
          <a:noFill/>
        </p:spPr>
        <p:txBody>
          <a:bodyPr wrap="square" rtlCol="0">
            <a:spAutoFit/>
          </a:bodyPr>
          <a:lstStyle/>
          <a:p>
            <a:pPr marL="285750" indent="-285750" algn="just">
              <a:buFont typeface="Arial" panose="020B0604020202020204" pitchFamily="34" charset="0"/>
              <a:buChar char="•"/>
            </a:pPr>
            <a:r>
              <a:rPr lang="en-GB" sz="1600" dirty="0">
                <a:latin typeface="Garamond" panose="02020404030301010803" pitchFamily="18" charset="0"/>
              </a:rPr>
              <a:t>Who owns the Intellectual property IP (the teams or the organizers)? </a:t>
            </a:r>
          </a:p>
          <a:p>
            <a:pPr algn="just"/>
            <a:r>
              <a:rPr lang="en-GB" sz="1600" dirty="0">
                <a:latin typeface="Garamond" panose="02020404030301010803" pitchFamily="18" charset="0"/>
              </a:rPr>
              <a:t>Teams retain ownership of their IP. However, projects must be launched within six months after the hackathon. After this period, the Centre for Digital Language Inclusion (CDLI) reserves the right to use the solutions.</a:t>
            </a:r>
          </a:p>
          <a:p>
            <a:pPr algn="just"/>
            <a:endParaRPr lang="en-GB" sz="1600" dirty="0">
              <a:latin typeface="Garamond" panose="02020404030301010803" pitchFamily="18" charset="0"/>
            </a:endParaRPr>
          </a:p>
          <a:p>
            <a:pPr marL="285750" indent="-285750" algn="just">
              <a:buFont typeface="Arial" panose="020B0604020202020204" pitchFamily="34" charset="0"/>
              <a:buChar char="•"/>
            </a:pPr>
            <a:r>
              <a:rPr lang="en-GB" sz="1600" dirty="0">
                <a:latin typeface="Garamond" panose="02020404030301010803" pitchFamily="18" charset="0"/>
              </a:rPr>
              <a:t>What if a team selected a language other than Akan?</a:t>
            </a:r>
          </a:p>
          <a:p>
            <a:pPr algn="just"/>
            <a:r>
              <a:rPr lang="en-GB" sz="1600" dirty="0">
                <a:latin typeface="Garamond" panose="02020404030301010803" pitchFamily="18" charset="0"/>
              </a:rPr>
              <a:t>The available dataset is currently only in Akan. Therefore, all teams are required to work with the Akan dataset for this hackathon.</a:t>
            </a:r>
          </a:p>
          <a:p>
            <a:pPr algn="just"/>
            <a:endParaRPr lang="en-GB" sz="1600" dirty="0">
              <a:latin typeface="Garamond" panose="02020404030301010803" pitchFamily="18" charset="0"/>
            </a:endParaRPr>
          </a:p>
          <a:p>
            <a:pPr marL="285750" indent="-285750" algn="just">
              <a:buFont typeface="Arial" panose="020B0604020202020204" pitchFamily="34" charset="0"/>
              <a:buChar char="•"/>
            </a:pPr>
            <a:r>
              <a:rPr lang="en-GB" sz="1600" dirty="0">
                <a:latin typeface="Garamond" panose="02020404030301010803" pitchFamily="18" charset="0"/>
              </a:rPr>
              <a:t>Can teams also develop Text-to-Speech (TTS) models?</a:t>
            </a:r>
          </a:p>
          <a:p>
            <a:pPr algn="just"/>
            <a:r>
              <a:rPr lang="en-GB" sz="1600" dirty="0">
                <a:latin typeface="Garamond" panose="02020404030301010803" pitchFamily="18" charset="0"/>
              </a:rPr>
              <a:t>Yes, teams are welcome to explore TTS modeling if it aligns with their project goals. However, we currently have pre-trained Automatic Speech Recognition (ASR) models available, which teams can leverage to support their development process.</a:t>
            </a:r>
          </a:p>
          <a:p>
            <a:pPr algn="just"/>
            <a:endParaRPr lang="en-GB" sz="1600" dirty="0">
              <a:latin typeface="Garamond" panose="02020404030301010803" pitchFamily="18" charset="0"/>
            </a:endParaRPr>
          </a:p>
          <a:p>
            <a:pPr marL="285750" indent="-285750" algn="just">
              <a:buFont typeface="Arial" panose="020B0604020202020204" pitchFamily="34" charset="0"/>
              <a:buChar char="•"/>
            </a:pPr>
            <a:r>
              <a:rPr lang="en-GB" sz="1600" dirty="0">
                <a:latin typeface="Garamond" panose="02020404030301010803" pitchFamily="18" charset="0"/>
              </a:rPr>
              <a:t>What is the nature of the dataset?</a:t>
            </a:r>
          </a:p>
          <a:p>
            <a:pPr algn="just"/>
            <a:r>
              <a:rPr lang="en-GB" sz="1600" dirty="0">
                <a:latin typeface="Garamond" panose="02020404030301010803" pitchFamily="18" charset="0"/>
              </a:rPr>
              <a:t>The Akan dataset consists of both audio recordings and their corresponding transcribed text.</a:t>
            </a:r>
          </a:p>
          <a:p>
            <a:pPr algn="just"/>
            <a:endParaRPr lang="en-GH" sz="1600" dirty="0"/>
          </a:p>
        </p:txBody>
      </p:sp>
    </p:spTree>
    <p:extLst>
      <p:ext uri="{BB962C8B-B14F-4D97-AF65-F5344CB8AC3E}">
        <p14:creationId xmlns:p14="http://schemas.microsoft.com/office/powerpoint/2010/main" val="6376857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042D2-9193-23ED-2358-95C3B849DC24}"/>
              </a:ext>
            </a:extLst>
          </p:cNvPr>
          <p:cNvSpPr>
            <a:spLocks noGrp="1"/>
          </p:cNvSpPr>
          <p:nvPr>
            <p:ph type="title"/>
          </p:nvPr>
        </p:nvSpPr>
        <p:spPr>
          <a:xfrm>
            <a:off x="838200" y="365125"/>
            <a:ext cx="10515600" cy="800287"/>
          </a:xfrm>
        </p:spPr>
        <p:txBody>
          <a:bodyPr/>
          <a:lstStyle/>
          <a:p>
            <a:r>
              <a:rPr lang="en-GH" dirty="0">
                <a:latin typeface="Garamond" panose="02020404030301010803" pitchFamily="18" charset="0"/>
              </a:rPr>
              <a:t>Available Resources</a:t>
            </a:r>
          </a:p>
        </p:txBody>
      </p:sp>
      <p:sp>
        <p:nvSpPr>
          <p:cNvPr id="3" name="Content Placeholder 2">
            <a:extLst>
              <a:ext uri="{FF2B5EF4-FFF2-40B4-BE49-F238E27FC236}">
                <a16:creationId xmlns:a16="http://schemas.microsoft.com/office/drawing/2014/main" id="{D5134518-6049-98E3-3426-2CB16073B53A}"/>
              </a:ext>
            </a:extLst>
          </p:cNvPr>
          <p:cNvSpPr>
            <a:spLocks noGrp="1"/>
          </p:cNvSpPr>
          <p:nvPr>
            <p:ph idx="1"/>
          </p:nvPr>
        </p:nvSpPr>
        <p:spPr/>
        <p:txBody>
          <a:bodyPr/>
          <a:lstStyle/>
          <a:p>
            <a:r>
              <a:rPr lang="en-GH" dirty="0">
                <a:latin typeface="Garamond" panose="02020404030301010803" pitchFamily="18" charset="0"/>
              </a:rPr>
              <a:t>Links to the Akan impaired speech datasets and Akan pre-trained models will be available soon.</a:t>
            </a:r>
          </a:p>
          <a:p>
            <a:r>
              <a:rPr lang="en-GB" dirty="0">
                <a:latin typeface="Garamond" panose="02020404030301010803" pitchFamily="18" charset="0"/>
              </a:rPr>
              <a:t>I</a:t>
            </a:r>
            <a:r>
              <a:rPr lang="en-GH" dirty="0">
                <a:latin typeface="Garamond" panose="02020404030301010803" pitchFamily="18" charset="0"/>
              </a:rPr>
              <a:t>n the meantime, you can practise with the standard speech dataset. </a:t>
            </a:r>
          </a:p>
          <a:p>
            <a:pPr lvl="1"/>
            <a:r>
              <a:rPr lang="en-GB" sz="1400" dirty="0">
                <a:effectLst/>
                <a:latin typeface="Garamond" panose="02020404030301010803" pitchFamily="18" charset="0"/>
                <a:ea typeface="Calibri" panose="020F0502020204030204" pitchFamily="34" charset="0"/>
              </a:rPr>
              <a:t>The standard speech datasets can be assessed at: </a:t>
            </a:r>
            <a:r>
              <a:rPr lang="en-GB" sz="1400" u="sng"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hlinkClick r:id="rId2"/>
              </a:rPr>
              <a:t>https://doi.org/10.57760/sciencedb.22298</a:t>
            </a:r>
            <a:r>
              <a:rPr lang="en-GB" sz="14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 </a:t>
            </a:r>
            <a:endParaRPr lang="en-GH" dirty="0">
              <a:latin typeface="Garamond" panose="02020404030301010803" pitchFamily="18" charset="0"/>
            </a:endParaRPr>
          </a:p>
        </p:txBody>
      </p:sp>
    </p:spTree>
    <p:extLst>
      <p:ext uri="{BB962C8B-B14F-4D97-AF65-F5344CB8AC3E}">
        <p14:creationId xmlns:p14="http://schemas.microsoft.com/office/powerpoint/2010/main" val="37245182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F508D-8FBF-24A8-AA45-5D52FDFFBD38}"/>
              </a:ext>
            </a:extLst>
          </p:cNvPr>
          <p:cNvSpPr>
            <a:spLocks noGrp="1"/>
          </p:cNvSpPr>
          <p:nvPr>
            <p:ph type="title"/>
          </p:nvPr>
        </p:nvSpPr>
        <p:spPr>
          <a:xfrm>
            <a:off x="838200" y="365126"/>
            <a:ext cx="10515600" cy="998980"/>
          </a:xfrm>
        </p:spPr>
        <p:txBody>
          <a:bodyPr/>
          <a:lstStyle/>
          <a:p>
            <a:r>
              <a:rPr lang="en-GB" dirty="0">
                <a:latin typeface="Garamond" panose="02020404030301010803" pitchFamily="18" charset="0"/>
              </a:rPr>
              <a:t>C</a:t>
            </a:r>
            <a:r>
              <a:rPr lang="en-GH" dirty="0">
                <a:latin typeface="Garamond" panose="02020404030301010803" pitchFamily="18" charset="0"/>
              </a:rPr>
              <a:t>ontent </a:t>
            </a:r>
          </a:p>
        </p:txBody>
      </p:sp>
      <p:sp>
        <p:nvSpPr>
          <p:cNvPr id="3" name="Content Placeholder 2">
            <a:extLst>
              <a:ext uri="{FF2B5EF4-FFF2-40B4-BE49-F238E27FC236}">
                <a16:creationId xmlns:a16="http://schemas.microsoft.com/office/drawing/2014/main" id="{385B4F07-E784-0AAD-4C49-3E7D0BB129AE}"/>
              </a:ext>
            </a:extLst>
          </p:cNvPr>
          <p:cNvSpPr>
            <a:spLocks noGrp="1"/>
          </p:cNvSpPr>
          <p:nvPr>
            <p:ph idx="1"/>
          </p:nvPr>
        </p:nvSpPr>
        <p:spPr>
          <a:xfrm>
            <a:off x="838200" y="1495841"/>
            <a:ext cx="10515600" cy="4351338"/>
          </a:xfrm>
        </p:spPr>
        <p:txBody>
          <a:bodyPr/>
          <a:lstStyle/>
          <a:p>
            <a:r>
              <a:rPr lang="en-GH" dirty="0">
                <a:latin typeface="Garamond" panose="02020404030301010803" pitchFamily="18" charset="0"/>
              </a:rPr>
              <a:t>About the hackathon</a:t>
            </a:r>
          </a:p>
          <a:p>
            <a:r>
              <a:rPr lang="en-GB" dirty="0">
                <a:latin typeface="Garamond" panose="02020404030301010803" pitchFamily="18" charset="0"/>
              </a:rPr>
              <a:t>I</a:t>
            </a:r>
            <a:r>
              <a:rPr lang="en-GH" dirty="0">
                <a:latin typeface="Garamond" panose="02020404030301010803" pitchFamily="18" charset="0"/>
              </a:rPr>
              <a:t>mpaired speechdata</a:t>
            </a:r>
          </a:p>
          <a:p>
            <a:r>
              <a:rPr lang="en-GB" dirty="0">
                <a:latin typeface="Garamond" panose="02020404030301010803" pitchFamily="18" charset="0"/>
              </a:rPr>
              <a:t>E</a:t>
            </a:r>
            <a:r>
              <a:rPr lang="en-GH" dirty="0">
                <a:latin typeface="Garamond" panose="02020404030301010803" pitchFamily="18" charset="0"/>
              </a:rPr>
              <a:t>valuation criteria – expectations and deliverables</a:t>
            </a:r>
            <a:endParaRPr lang="en-GB" dirty="0">
              <a:latin typeface="Garamond" panose="02020404030301010803" pitchFamily="18" charset="0"/>
            </a:endParaRPr>
          </a:p>
          <a:p>
            <a:r>
              <a:rPr lang="en-GB">
                <a:latin typeface="Garamond" panose="02020404030301010803" pitchFamily="18" charset="0"/>
              </a:rPr>
              <a:t>Expert support </a:t>
            </a:r>
            <a:r>
              <a:rPr lang="en-GB" dirty="0">
                <a:latin typeface="Garamond" panose="02020404030301010803" pitchFamily="18" charset="0"/>
              </a:rPr>
              <a:t>a</a:t>
            </a:r>
            <a:r>
              <a:rPr lang="en-GB">
                <a:latin typeface="Garamond" panose="02020404030301010803" pitchFamily="18" charset="0"/>
              </a:rPr>
              <a:t>reas</a:t>
            </a:r>
            <a:endParaRPr lang="en-GB" dirty="0">
              <a:latin typeface="Garamond" panose="02020404030301010803" pitchFamily="18" charset="0"/>
            </a:endParaRPr>
          </a:p>
          <a:p>
            <a:r>
              <a:rPr lang="en-GB" dirty="0">
                <a:latin typeface="Garamond" panose="02020404030301010803" pitchFamily="18" charset="0"/>
              </a:rPr>
              <a:t>R</a:t>
            </a:r>
            <a:r>
              <a:rPr lang="en-GH" dirty="0">
                <a:latin typeface="Garamond" panose="02020404030301010803" pitchFamily="18" charset="0"/>
              </a:rPr>
              <a:t>elevant timelines</a:t>
            </a:r>
          </a:p>
          <a:p>
            <a:r>
              <a:rPr lang="en-US" dirty="0">
                <a:latin typeface="Garamond" panose="02020404030301010803" pitchFamily="18" charset="0"/>
              </a:rPr>
              <a:t>Feedback on </a:t>
            </a:r>
            <a:r>
              <a:rPr lang="en-GH" dirty="0">
                <a:latin typeface="Garamond" panose="02020404030301010803" pitchFamily="18" charset="0"/>
              </a:rPr>
              <a:t>pitched abstracts</a:t>
            </a:r>
          </a:p>
          <a:p>
            <a:r>
              <a:rPr lang="en-GB" dirty="0">
                <a:latin typeface="Garamond" panose="02020404030301010803" pitchFamily="18" charset="0"/>
              </a:rPr>
              <a:t>N</a:t>
            </a:r>
            <a:r>
              <a:rPr lang="en-GH" dirty="0">
                <a:latin typeface="Garamond" panose="02020404030301010803" pitchFamily="18" charset="0"/>
              </a:rPr>
              <a:t>ext phase</a:t>
            </a:r>
          </a:p>
          <a:p>
            <a:r>
              <a:rPr lang="en-GH" dirty="0">
                <a:latin typeface="Garamond" panose="02020404030301010803" pitchFamily="18" charset="0"/>
              </a:rPr>
              <a:t>Q &amp; A</a:t>
            </a:r>
          </a:p>
          <a:p>
            <a:endParaRPr lang="en-GH" dirty="0">
              <a:latin typeface="Garamond" panose="02020404030301010803" pitchFamily="18" charset="0"/>
            </a:endParaRPr>
          </a:p>
        </p:txBody>
      </p:sp>
    </p:spTree>
    <p:extLst>
      <p:ext uri="{BB962C8B-B14F-4D97-AF65-F5344CB8AC3E}">
        <p14:creationId xmlns:p14="http://schemas.microsoft.com/office/powerpoint/2010/main" val="41377700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86604-C8B8-6934-9462-65004FB14757}"/>
              </a:ext>
            </a:extLst>
          </p:cNvPr>
          <p:cNvSpPr>
            <a:spLocks noGrp="1"/>
          </p:cNvSpPr>
          <p:nvPr>
            <p:ph type="title"/>
          </p:nvPr>
        </p:nvSpPr>
        <p:spPr/>
        <p:txBody>
          <a:bodyPr/>
          <a:lstStyle/>
          <a:p>
            <a:r>
              <a:rPr lang="en-GH" dirty="0">
                <a:latin typeface="Garamond" panose="02020404030301010803" pitchFamily="18" charset="0"/>
              </a:rPr>
              <a:t>About the Hackathon</a:t>
            </a:r>
          </a:p>
        </p:txBody>
      </p:sp>
      <p:sp>
        <p:nvSpPr>
          <p:cNvPr id="3" name="Content Placeholder 2">
            <a:extLst>
              <a:ext uri="{FF2B5EF4-FFF2-40B4-BE49-F238E27FC236}">
                <a16:creationId xmlns:a16="http://schemas.microsoft.com/office/drawing/2014/main" id="{8969A3A6-BF6A-F2C7-F1C3-B06F90649ED8}"/>
              </a:ext>
            </a:extLst>
          </p:cNvPr>
          <p:cNvSpPr>
            <a:spLocks noGrp="1"/>
          </p:cNvSpPr>
          <p:nvPr>
            <p:ph idx="1"/>
          </p:nvPr>
        </p:nvSpPr>
        <p:spPr>
          <a:xfrm>
            <a:off x="838200" y="1450871"/>
            <a:ext cx="10515600" cy="4351338"/>
          </a:xfrm>
        </p:spPr>
        <p:txBody>
          <a:bodyPr>
            <a:normAutofit fontScale="92500" lnSpcReduction="10000"/>
          </a:bodyPr>
          <a:lstStyle/>
          <a:p>
            <a:pPr algn="just">
              <a:lnSpc>
                <a:spcPct val="150000"/>
              </a:lnSpc>
              <a:spcBef>
                <a:spcPts val="3000"/>
              </a:spcBef>
            </a:pPr>
            <a:r>
              <a:rPr lang="en-GB" sz="2400" dirty="0">
                <a:latin typeface="Garamond" panose="02020404030301010803" pitchFamily="18" charset="0"/>
              </a:rPr>
              <a:t>At the heart of </a:t>
            </a:r>
            <a:r>
              <a:rPr lang="en-GB" sz="2400" dirty="0" err="1">
                <a:latin typeface="Garamond" panose="02020404030301010803" pitchFamily="18" charset="0"/>
              </a:rPr>
              <a:t>Tɛkyerɛma</a:t>
            </a:r>
            <a:r>
              <a:rPr lang="en-GB" sz="2400" dirty="0">
                <a:latin typeface="Garamond" panose="02020404030301010803" pitchFamily="18" charset="0"/>
              </a:rPr>
              <a:t> Pa is the belief that everyone deserves to be heard and understood. This year, we challenge you to create tech solutions that will enable individuals with speech impairments communicate clearly in Ghanaian languages. </a:t>
            </a:r>
          </a:p>
          <a:p>
            <a:pPr algn="just">
              <a:lnSpc>
                <a:spcPct val="150000"/>
              </a:lnSpc>
              <a:spcBef>
                <a:spcPts val="3000"/>
              </a:spcBef>
            </a:pPr>
            <a:r>
              <a:rPr lang="en-GB" sz="2400" dirty="0">
                <a:latin typeface="Garamond" panose="02020404030301010803" pitchFamily="18" charset="0"/>
              </a:rPr>
              <a:t>How can we build inclusive digital tools that empower individuals with speech impairments to express themselves clearly in Ghanaian languages so that they can be understood and included in everyday conversations?</a:t>
            </a:r>
          </a:p>
          <a:p>
            <a:pPr algn="just">
              <a:lnSpc>
                <a:spcPct val="150000"/>
              </a:lnSpc>
              <a:spcBef>
                <a:spcPts val="3000"/>
              </a:spcBef>
            </a:pPr>
            <a:r>
              <a:rPr lang="en-GB" sz="2400" dirty="0">
                <a:latin typeface="Garamond" panose="02020404030301010803" pitchFamily="18" charset="0"/>
              </a:rPr>
              <a:t>Ultimately; Speak, Be Heard, Be Understood</a:t>
            </a:r>
          </a:p>
          <a:p>
            <a:pPr marL="0" indent="0" algn="just">
              <a:lnSpc>
                <a:spcPct val="150000"/>
              </a:lnSpc>
              <a:spcBef>
                <a:spcPts val="3000"/>
              </a:spcBef>
              <a:buNone/>
            </a:pPr>
            <a:endParaRPr lang="en-GH" sz="2400" dirty="0">
              <a:latin typeface="Garamond" panose="02020404030301010803" pitchFamily="18" charset="0"/>
            </a:endParaRPr>
          </a:p>
          <a:p>
            <a:pPr marL="0" indent="0" algn="just">
              <a:lnSpc>
                <a:spcPct val="150000"/>
              </a:lnSpc>
              <a:spcBef>
                <a:spcPts val="3000"/>
              </a:spcBef>
              <a:buNone/>
            </a:pPr>
            <a:endParaRPr lang="en-GH" sz="2400" dirty="0">
              <a:latin typeface="Garamond" panose="02020404030301010803" pitchFamily="18" charset="0"/>
            </a:endParaRPr>
          </a:p>
        </p:txBody>
      </p:sp>
    </p:spTree>
    <p:extLst>
      <p:ext uri="{BB962C8B-B14F-4D97-AF65-F5344CB8AC3E}">
        <p14:creationId xmlns:p14="http://schemas.microsoft.com/office/powerpoint/2010/main" val="1909260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2025-04-08-15-39-28.mp4">
            <a:hlinkClick r:id="" action="ppaction://media"/>
            <a:extLst>
              <a:ext uri="{FF2B5EF4-FFF2-40B4-BE49-F238E27FC236}">
                <a16:creationId xmlns:a16="http://schemas.microsoft.com/office/drawing/2014/main" id="{FAFD786F-659F-BBE3-3C09-442956A9C05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71600" y="762000"/>
            <a:ext cx="9475470" cy="4351338"/>
          </a:xfrm>
        </p:spPr>
      </p:pic>
    </p:spTree>
    <p:extLst>
      <p:ext uri="{BB962C8B-B14F-4D97-AF65-F5344CB8AC3E}">
        <p14:creationId xmlns:p14="http://schemas.microsoft.com/office/powerpoint/2010/main" val="4087300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0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62264-2B1F-A2F7-E7DF-FEDB5D1DD1B9}"/>
              </a:ext>
            </a:extLst>
          </p:cNvPr>
          <p:cNvSpPr>
            <a:spLocks noGrp="1"/>
          </p:cNvSpPr>
          <p:nvPr>
            <p:ph type="title"/>
          </p:nvPr>
        </p:nvSpPr>
        <p:spPr>
          <a:xfrm>
            <a:off x="838200" y="365125"/>
            <a:ext cx="10515600" cy="954009"/>
          </a:xfrm>
        </p:spPr>
        <p:txBody>
          <a:bodyPr>
            <a:normAutofit/>
          </a:bodyPr>
          <a:lstStyle/>
          <a:p>
            <a:r>
              <a:rPr lang="en-GB" sz="4000" dirty="0">
                <a:latin typeface="Garamond" panose="02020404030301010803" pitchFamily="18" charset="0"/>
              </a:rPr>
              <a:t>E</a:t>
            </a:r>
            <a:r>
              <a:rPr lang="en-GH" sz="4000" dirty="0">
                <a:latin typeface="Garamond" panose="02020404030301010803" pitchFamily="18" charset="0"/>
              </a:rPr>
              <a:t>valuation Criteria – Expectations and Deliverables</a:t>
            </a:r>
          </a:p>
        </p:txBody>
      </p:sp>
      <p:sp>
        <p:nvSpPr>
          <p:cNvPr id="3" name="Content Placeholder 2">
            <a:extLst>
              <a:ext uri="{FF2B5EF4-FFF2-40B4-BE49-F238E27FC236}">
                <a16:creationId xmlns:a16="http://schemas.microsoft.com/office/drawing/2014/main" id="{0C690A3C-4D30-72A6-A76F-E7D0EDC69C58}"/>
              </a:ext>
            </a:extLst>
          </p:cNvPr>
          <p:cNvSpPr>
            <a:spLocks noGrp="1"/>
          </p:cNvSpPr>
          <p:nvPr>
            <p:ph idx="1"/>
          </p:nvPr>
        </p:nvSpPr>
        <p:spPr>
          <a:xfrm>
            <a:off x="838200" y="1499016"/>
            <a:ext cx="10515600" cy="4362138"/>
          </a:xfrm>
        </p:spPr>
        <p:txBody>
          <a:bodyPr>
            <a:normAutofit/>
          </a:bodyPr>
          <a:lstStyle/>
          <a:p>
            <a:pPr>
              <a:spcBef>
                <a:spcPts val="3000"/>
              </a:spcBef>
            </a:pPr>
            <a:r>
              <a:rPr lang="en-GH" sz="2400" b="1" u="sng" dirty="0">
                <a:latin typeface="Garamond" panose="02020404030301010803" pitchFamily="18" charset="0"/>
              </a:rPr>
              <a:t>ASR implementation</a:t>
            </a:r>
            <a:r>
              <a:rPr lang="en-GH" sz="2400" dirty="0">
                <a:latin typeface="Garamond" panose="02020404030301010803" pitchFamily="18" charset="0"/>
              </a:rPr>
              <a:t>: is ASR effectively integrated, particularly for impaired speech?</a:t>
            </a:r>
          </a:p>
          <a:p>
            <a:pPr>
              <a:spcBef>
                <a:spcPts val="3000"/>
              </a:spcBef>
            </a:pPr>
            <a:r>
              <a:rPr lang="en-GB" sz="2400" b="1" u="sng" dirty="0">
                <a:latin typeface="Garamond" panose="02020404030301010803" pitchFamily="18" charset="0"/>
              </a:rPr>
              <a:t>Suitability</a:t>
            </a:r>
          </a:p>
          <a:p>
            <a:pPr lvl="1">
              <a:spcBef>
                <a:spcPts val="3000"/>
              </a:spcBef>
            </a:pPr>
            <a:r>
              <a:rPr lang="en-GB" dirty="0">
                <a:latin typeface="Garamond" panose="02020404030301010803" pitchFamily="18" charset="0"/>
              </a:rPr>
              <a:t>Inclusive design: To what extent does the solution prioritize usability and accessibility for people with disabilities, individuals with low digital literacy, and those in underserved communities?</a:t>
            </a:r>
          </a:p>
          <a:p>
            <a:pPr lvl="1">
              <a:spcBef>
                <a:spcPts val="3000"/>
              </a:spcBef>
            </a:pPr>
            <a:r>
              <a:rPr lang="en-GB" dirty="0">
                <a:latin typeface="Garamond" panose="02020404030301010803" pitchFamily="18" charset="0"/>
              </a:rPr>
              <a:t>F</a:t>
            </a:r>
            <a:r>
              <a:rPr lang="en-GH" dirty="0">
                <a:latin typeface="Garamond" panose="02020404030301010803" pitchFamily="18" charset="0"/>
              </a:rPr>
              <a:t>easibility: </a:t>
            </a:r>
            <a:r>
              <a:rPr lang="en-GB" dirty="0">
                <a:latin typeface="Garamond" panose="02020404030301010803" pitchFamily="18" charset="0"/>
              </a:rPr>
              <a:t>How practical and achievable is the proposed solution within the constraints of time, available resources, and the real-world context of user access?</a:t>
            </a:r>
          </a:p>
        </p:txBody>
      </p:sp>
    </p:spTree>
    <p:extLst>
      <p:ext uri="{BB962C8B-B14F-4D97-AF65-F5344CB8AC3E}">
        <p14:creationId xmlns:p14="http://schemas.microsoft.com/office/powerpoint/2010/main" val="41348151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C5DCED-49A0-63B6-41A5-8A541344E2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160EDD-64C4-B27E-F117-5C9AC55AF833}"/>
              </a:ext>
            </a:extLst>
          </p:cNvPr>
          <p:cNvSpPr>
            <a:spLocks noGrp="1"/>
          </p:cNvSpPr>
          <p:nvPr>
            <p:ph type="title"/>
          </p:nvPr>
        </p:nvSpPr>
        <p:spPr>
          <a:xfrm>
            <a:off x="838200" y="365125"/>
            <a:ext cx="10515600" cy="954009"/>
          </a:xfrm>
        </p:spPr>
        <p:txBody>
          <a:bodyPr>
            <a:normAutofit/>
          </a:bodyPr>
          <a:lstStyle/>
          <a:p>
            <a:r>
              <a:rPr lang="en-GB" sz="4000" dirty="0">
                <a:latin typeface="Garamond" panose="02020404030301010803" pitchFamily="18" charset="0"/>
              </a:rPr>
              <a:t>E</a:t>
            </a:r>
            <a:r>
              <a:rPr lang="en-GH" sz="4000" dirty="0">
                <a:latin typeface="Garamond" panose="02020404030301010803" pitchFamily="18" charset="0"/>
              </a:rPr>
              <a:t>valuation Criteria – Expectations and Deliverables</a:t>
            </a:r>
          </a:p>
        </p:txBody>
      </p:sp>
      <p:sp>
        <p:nvSpPr>
          <p:cNvPr id="3" name="Content Placeholder 2">
            <a:extLst>
              <a:ext uri="{FF2B5EF4-FFF2-40B4-BE49-F238E27FC236}">
                <a16:creationId xmlns:a16="http://schemas.microsoft.com/office/drawing/2014/main" id="{B637E555-1071-4A08-1020-8C66660796E3}"/>
              </a:ext>
            </a:extLst>
          </p:cNvPr>
          <p:cNvSpPr>
            <a:spLocks noGrp="1"/>
          </p:cNvSpPr>
          <p:nvPr>
            <p:ph idx="1"/>
          </p:nvPr>
        </p:nvSpPr>
        <p:spPr>
          <a:xfrm>
            <a:off x="838200" y="1319133"/>
            <a:ext cx="10515600" cy="4542021"/>
          </a:xfrm>
        </p:spPr>
        <p:txBody>
          <a:bodyPr>
            <a:normAutofit lnSpcReduction="10000"/>
          </a:bodyPr>
          <a:lstStyle/>
          <a:p>
            <a:pPr>
              <a:spcBef>
                <a:spcPts val="1800"/>
              </a:spcBef>
            </a:pPr>
            <a:r>
              <a:rPr lang="en-GB" sz="2200" b="1" u="sng" dirty="0">
                <a:latin typeface="Garamond" panose="02020404030301010803" pitchFamily="18" charset="0"/>
              </a:rPr>
              <a:t>Originality/Innovation: </a:t>
            </a:r>
          </a:p>
          <a:p>
            <a:pPr lvl="1">
              <a:spcBef>
                <a:spcPts val="1800"/>
              </a:spcBef>
            </a:pPr>
            <a:r>
              <a:rPr lang="en-GB" sz="2200" dirty="0">
                <a:latin typeface="Garamond" panose="02020404030301010803" pitchFamily="18" charset="0"/>
              </a:rPr>
              <a:t>How novel is the idea, and to what extent does it offer a creative approach to addressing the challenge within the context of assistive technology and Ghanaian languages?</a:t>
            </a:r>
          </a:p>
          <a:p>
            <a:pPr lvl="1">
              <a:spcBef>
                <a:spcPts val="1800"/>
              </a:spcBef>
            </a:pPr>
            <a:r>
              <a:rPr lang="en-GB" sz="2200" dirty="0">
                <a:latin typeface="Garamond" panose="02020404030301010803" pitchFamily="18" charset="0"/>
              </a:rPr>
              <a:t>Does the solution address a clearly identified need or challenge within the Ghanaian or broader African context, particularly in relation to communication, accessibility, or inclusion?</a:t>
            </a:r>
          </a:p>
          <a:p>
            <a:pPr marL="14288" lvl="1" indent="442913">
              <a:spcBef>
                <a:spcPts val="1800"/>
              </a:spcBef>
            </a:pPr>
            <a:r>
              <a:rPr lang="en-GB" sz="2200" dirty="0">
                <a:latin typeface="Garamond" panose="02020404030301010803" pitchFamily="18" charset="0"/>
              </a:rPr>
              <a:t>User Experience (UX)</a:t>
            </a:r>
          </a:p>
          <a:p>
            <a:pPr marL="904875" lvl="2" indent="-403225">
              <a:spcBef>
                <a:spcPts val="1800"/>
              </a:spcBef>
            </a:pPr>
            <a:r>
              <a:rPr lang="en-GB" sz="2200" dirty="0">
                <a:latin typeface="Garamond" panose="02020404030301010803" pitchFamily="18" charset="0"/>
              </a:rPr>
              <a:t>Does the solution offer an intuitive, easy-to-use interface tailored to the needs of its target users? </a:t>
            </a:r>
          </a:p>
          <a:p>
            <a:pPr marL="904875" lvl="2" indent="-403225">
              <a:spcBef>
                <a:spcPts val="1800"/>
              </a:spcBef>
            </a:pPr>
            <a:r>
              <a:rPr lang="en-GB" sz="2200" dirty="0">
                <a:latin typeface="Garamond" panose="02020404030301010803" pitchFamily="18" charset="0"/>
              </a:rPr>
              <a:t>To what extent is it adaptable and inclusive beyond speech impairments—addressing broader accessibility needs where possible?</a:t>
            </a:r>
          </a:p>
        </p:txBody>
      </p:sp>
    </p:spTree>
    <p:extLst>
      <p:ext uri="{BB962C8B-B14F-4D97-AF65-F5344CB8AC3E}">
        <p14:creationId xmlns:p14="http://schemas.microsoft.com/office/powerpoint/2010/main" val="1913452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BB0A0B-CFB6-CFF5-86FD-4560B3F00A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204928-1C9B-00FF-7EF6-AD50C892A375}"/>
              </a:ext>
            </a:extLst>
          </p:cNvPr>
          <p:cNvSpPr>
            <a:spLocks noGrp="1"/>
          </p:cNvSpPr>
          <p:nvPr>
            <p:ph type="title"/>
          </p:nvPr>
        </p:nvSpPr>
        <p:spPr>
          <a:xfrm>
            <a:off x="838200" y="365125"/>
            <a:ext cx="10515600" cy="954009"/>
          </a:xfrm>
        </p:spPr>
        <p:txBody>
          <a:bodyPr>
            <a:normAutofit/>
          </a:bodyPr>
          <a:lstStyle/>
          <a:p>
            <a:r>
              <a:rPr lang="en-GB" sz="4000" dirty="0">
                <a:latin typeface="Garamond" panose="02020404030301010803" pitchFamily="18" charset="0"/>
              </a:rPr>
              <a:t>E</a:t>
            </a:r>
            <a:r>
              <a:rPr lang="en-GH" sz="4000" dirty="0">
                <a:latin typeface="Garamond" panose="02020404030301010803" pitchFamily="18" charset="0"/>
              </a:rPr>
              <a:t>valuation Criteria – Expectations and Deliverables</a:t>
            </a:r>
          </a:p>
        </p:txBody>
      </p:sp>
      <p:sp>
        <p:nvSpPr>
          <p:cNvPr id="3" name="Content Placeholder 2">
            <a:extLst>
              <a:ext uri="{FF2B5EF4-FFF2-40B4-BE49-F238E27FC236}">
                <a16:creationId xmlns:a16="http://schemas.microsoft.com/office/drawing/2014/main" id="{0D1B1030-4982-ADDC-5D76-4EEB79356466}"/>
              </a:ext>
            </a:extLst>
          </p:cNvPr>
          <p:cNvSpPr>
            <a:spLocks noGrp="1"/>
          </p:cNvSpPr>
          <p:nvPr>
            <p:ph idx="1"/>
          </p:nvPr>
        </p:nvSpPr>
        <p:spPr>
          <a:xfrm>
            <a:off x="838200" y="1454046"/>
            <a:ext cx="10515600" cy="4187338"/>
          </a:xfrm>
        </p:spPr>
        <p:txBody>
          <a:bodyPr>
            <a:normAutofit/>
          </a:bodyPr>
          <a:lstStyle/>
          <a:p>
            <a:pPr>
              <a:spcBef>
                <a:spcPts val="2800"/>
              </a:spcBef>
            </a:pPr>
            <a:r>
              <a:rPr lang="en-GB" sz="2400" b="1" u="sng" dirty="0">
                <a:latin typeface="Garamond" panose="02020404030301010803" pitchFamily="18" charset="0"/>
              </a:rPr>
              <a:t>Scalability: </a:t>
            </a:r>
            <a:r>
              <a:rPr lang="en-GB" sz="2400" dirty="0">
                <a:latin typeface="Garamond" panose="02020404030301010803" pitchFamily="18" charset="0"/>
              </a:rPr>
              <a:t>Does the solution demonstrate potential for growth and adaptability across different regions, languages, or user groups beyond its initial target audience? </a:t>
            </a:r>
          </a:p>
          <a:p>
            <a:pPr>
              <a:spcBef>
                <a:spcPts val="2800"/>
              </a:spcBef>
            </a:pPr>
            <a:r>
              <a:rPr lang="en-GB" sz="2400" b="1" u="sng" dirty="0">
                <a:latin typeface="Garamond" panose="02020404030301010803" pitchFamily="18" charset="0"/>
              </a:rPr>
              <a:t>Presentation quality: </a:t>
            </a:r>
            <a:r>
              <a:rPr lang="en-GB" sz="2400" dirty="0">
                <a:latin typeface="Garamond" panose="02020404030301010803" pitchFamily="18" charset="0"/>
              </a:rPr>
              <a:t>Does it effectively communicate the solution, its value, and its potential impact to the target audience? </a:t>
            </a:r>
          </a:p>
        </p:txBody>
      </p:sp>
    </p:spTree>
    <p:extLst>
      <p:ext uri="{BB962C8B-B14F-4D97-AF65-F5344CB8AC3E}">
        <p14:creationId xmlns:p14="http://schemas.microsoft.com/office/powerpoint/2010/main" val="1722838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27DAD-E459-1791-AB49-88B8145B4F0A}"/>
              </a:ext>
            </a:extLst>
          </p:cNvPr>
          <p:cNvSpPr>
            <a:spLocks noGrp="1"/>
          </p:cNvSpPr>
          <p:nvPr>
            <p:ph type="title"/>
          </p:nvPr>
        </p:nvSpPr>
        <p:spPr>
          <a:xfrm>
            <a:off x="838200" y="365125"/>
            <a:ext cx="10515600" cy="1073931"/>
          </a:xfrm>
        </p:spPr>
        <p:txBody>
          <a:bodyPr/>
          <a:lstStyle/>
          <a:p>
            <a:r>
              <a:rPr lang="en-GH" dirty="0">
                <a:latin typeface="Garamond" panose="02020404030301010803" pitchFamily="18" charset="0"/>
              </a:rPr>
              <a:t>Expert Support Areas</a:t>
            </a:r>
          </a:p>
        </p:txBody>
      </p:sp>
      <p:sp>
        <p:nvSpPr>
          <p:cNvPr id="3" name="Content Placeholder 2">
            <a:extLst>
              <a:ext uri="{FF2B5EF4-FFF2-40B4-BE49-F238E27FC236}">
                <a16:creationId xmlns:a16="http://schemas.microsoft.com/office/drawing/2014/main" id="{2601CCB5-35C1-46C0-1554-80E43032E45E}"/>
              </a:ext>
            </a:extLst>
          </p:cNvPr>
          <p:cNvSpPr>
            <a:spLocks noGrp="1"/>
          </p:cNvSpPr>
          <p:nvPr>
            <p:ph idx="1"/>
          </p:nvPr>
        </p:nvSpPr>
        <p:spPr>
          <a:xfrm>
            <a:off x="838200" y="1463701"/>
            <a:ext cx="10515600" cy="3930598"/>
          </a:xfrm>
        </p:spPr>
        <p:txBody>
          <a:bodyPr>
            <a:normAutofit/>
          </a:bodyPr>
          <a:lstStyle/>
          <a:p>
            <a:pPr>
              <a:lnSpc>
                <a:spcPct val="150000"/>
              </a:lnSpc>
            </a:pPr>
            <a:r>
              <a:rPr lang="en-GH" sz="2400" dirty="0">
                <a:latin typeface="Garamond" panose="02020404030301010803" pitchFamily="18" charset="0"/>
              </a:rPr>
              <a:t>Technical: AI, ASR, NLP, app development</a:t>
            </a:r>
          </a:p>
          <a:p>
            <a:pPr>
              <a:lnSpc>
                <a:spcPct val="150000"/>
              </a:lnSpc>
            </a:pPr>
            <a:r>
              <a:rPr lang="en-GH" sz="2400" dirty="0">
                <a:latin typeface="Garamond" panose="02020404030301010803" pitchFamily="18" charset="0"/>
              </a:rPr>
              <a:t>Accessibility: UX/UI, inclusive design, user testing</a:t>
            </a:r>
          </a:p>
          <a:p>
            <a:pPr>
              <a:lnSpc>
                <a:spcPct val="150000"/>
              </a:lnSpc>
            </a:pPr>
            <a:r>
              <a:rPr lang="en-GH" sz="2400" dirty="0">
                <a:latin typeface="Garamond" panose="02020404030301010803" pitchFamily="18" charset="0"/>
              </a:rPr>
              <a:t>User/Speech and language therapist</a:t>
            </a:r>
          </a:p>
          <a:p>
            <a:pPr>
              <a:lnSpc>
                <a:spcPct val="150000"/>
              </a:lnSpc>
            </a:pPr>
            <a:r>
              <a:rPr lang="en-GB" sz="2400" dirty="0">
                <a:latin typeface="Garamond" panose="02020404030301010803" pitchFamily="18" charset="0"/>
              </a:rPr>
              <a:t>C</a:t>
            </a:r>
            <a:r>
              <a:rPr lang="en-GH" sz="2400" dirty="0">
                <a:latin typeface="Garamond" panose="02020404030301010803" pitchFamily="18" charset="0"/>
              </a:rPr>
              <a:t>ultural: Ghanaian linguistic and contextual adaptation</a:t>
            </a:r>
          </a:p>
          <a:p>
            <a:pPr>
              <a:lnSpc>
                <a:spcPct val="150000"/>
              </a:lnSpc>
            </a:pPr>
            <a:r>
              <a:rPr lang="en-GB" sz="2400" dirty="0">
                <a:latin typeface="Garamond" panose="02020404030301010803" pitchFamily="18" charset="0"/>
              </a:rPr>
              <a:t>B</a:t>
            </a:r>
            <a:r>
              <a:rPr lang="en-GH" sz="2400" dirty="0">
                <a:latin typeface="Garamond" panose="02020404030301010803" pitchFamily="18" charset="0"/>
              </a:rPr>
              <a:t>usiness: Scaling solution, impact assessment, and market viability</a:t>
            </a:r>
          </a:p>
        </p:txBody>
      </p:sp>
    </p:spTree>
    <p:extLst>
      <p:ext uri="{BB962C8B-B14F-4D97-AF65-F5344CB8AC3E}">
        <p14:creationId xmlns:p14="http://schemas.microsoft.com/office/powerpoint/2010/main" val="826253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EC14B-22F1-EF59-8B4E-54D4950095C3}"/>
              </a:ext>
            </a:extLst>
          </p:cNvPr>
          <p:cNvSpPr>
            <a:spLocks noGrp="1"/>
          </p:cNvSpPr>
          <p:nvPr>
            <p:ph type="title"/>
          </p:nvPr>
        </p:nvSpPr>
        <p:spPr>
          <a:xfrm>
            <a:off x="838200" y="365126"/>
            <a:ext cx="10515600" cy="567204"/>
          </a:xfrm>
        </p:spPr>
        <p:txBody>
          <a:bodyPr>
            <a:normAutofit fontScale="90000"/>
          </a:bodyPr>
          <a:lstStyle/>
          <a:p>
            <a:pPr algn="ctr"/>
            <a:r>
              <a:rPr lang="en-GB" dirty="0">
                <a:latin typeface="Garamond" panose="02020404030301010803" pitchFamily="18" charset="0"/>
              </a:rPr>
              <a:t>R</a:t>
            </a:r>
            <a:r>
              <a:rPr lang="en-GH" dirty="0">
                <a:latin typeface="Garamond" panose="02020404030301010803" pitchFamily="18" charset="0"/>
              </a:rPr>
              <a:t>elevant Timelines</a:t>
            </a:r>
          </a:p>
        </p:txBody>
      </p:sp>
      <p:sp>
        <p:nvSpPr>
          <p:cNvPr id="3" name="Content Placeholder 2">
            <a:extLst>
              <a:ext uri="{FF2B5EF4-FFF2-40B4-BE49-F238E27FC236}">
                <a16:creationId xmlns:a16="http://schemas.microsoft.com/office/drawing/2014/main" id="{381E7E78-E7A5-D0FD-D3B8-AD37FD18D99F}"/>
              </a:ext>
            </a:extLst>
          </p:cNvPr>
          <p:cNvSpPr>
            <a:spLocks noGrp="1"/>
          </p:cNvSpPr>
          <p:nvPr>
            <p:ph idx="1"/>
          </p:nvPr>
        </p:nvSpPr>
        <p:spPr>
          <a:xfrm>
            <a:off x="1088831" y="1093695"/>
            <a:ext cx="5392651" cy="4876800"/>
          </a:xfrm>
        </p:spPr>
        <p:txBody>
          <a:bodyPr>
            <a:noAutofit/>
          </a:bodyPr>
          <a:lstStyle/>
          <a:p>
            <a:pPr marL="0" indent="0">
              <a:buNone/>
            </a:pPr>
            <a:r>
              <a:rPr lang="en-GB" sz="2000" b="1" dirty="0">
                <a:latin typeface="Garamond" panose="02020404030301010803" pitchFamily="18" charset="0"/>
              </a:rPr>
              <a:t>Pre-Hackathon Phase (Virtual)</a:t>
            </a:r>
          </a:p>
          <a:p>
            <a:r>
              <a:rPr lang="en-GB" sz="2000" b="1" dirty="0">
                <a:latin typeface="Garamond" panose="02020404030301010803" pitchFamily="18" charset="0"/>
              </a:rPr>
              <a:t>April 7–15, 2025: Awareness campaign and team outreach</a:t>
            </a:r>
            <a:endParaRPr lang="en-GB" sz="2000" dirty="0">
              <a:latin typeface="Garamond" panose="02020404030301010803" pitchFamily="18" charset="0"/>
            </a:endParaRPr>
          </a:p>
          <a:p>
            <a:r>
              <a:rPr lang="en-GB" sz="2000" b="1" dirty="0">
                <a:latin typeface="Garamond" panose="02020404030301010803" pitchFamily="18" charset="0"/>
              </a:rPr>
              <a:t>April 21–30, 2025: Online Bootcamp and dataset introduction</a:t>
            </a:r>
          </a:p>
          <a:p>
            <a:pPr marL="541338" indent="-222250">
              <a:spcBef>
                <a:spcPts val="0"/>
              </a:spcBef>
            </a:pPr>
            <a:r>
              <a:rPr lang="en-GB" sz="1600" dirty="0">
                <a:latin typeface="Garamond" panose="02020404030301010803" pitchFamily="18" charset="0"/>
              </a:rPr>
              <a:t>April 22 - </a:t>
            </a:r>
            <a:r>
              <a:rPr lang="en-GH" sz="1600" dirty="0">
                <a:latin typeface="Garamond" panose="02020404030301010803" pitchFamily="18" charset="0"/>
              </a:rPr>
              <a:t>Technical: AI, ASR, NLP, app development</a:t>
            </a:r>
          </a:p>
          <a:p>
            <a:pPr marL="541338" indent="-222250">
              <a:spcBef>
                <a:spcPts val="0"/>
              </a:spcBef>
            </a:pPr>
            <a:r>
              <a:rPr lang="en-GB" sz="1600" dirty="0">
                <a:latin typeface="Garamond" panose="02020404030301010803" pitchFamily="18" charset="0"/>
              </a:rPr>
              <a:t>April 23 - </a:t>
            </a:r>
            <a:r>
              <a:rPr lang="en-GH" sz="1600" dirty="0">
                <a:latin typeface="Garamond" panose="02020404030301010803" pitchFamily="18" charset="0"/>
              </a:rPr>
              <a:t>Accessibility: UX/UI, inclusive design, user testing</a:t>
            </a:r>
          </a:p>
          <a:p>
            <a:pPr marL="541338" indent="-222250">
              <a:spcBef>
                <a:spcPts val="0"/>
              </a:spcBef>
            </a:pPr>
            <a:r>
              <a:rPr lang="en-GH" sz="1600" dirty="0">
                <a:latin typeface="Garamond" panose="02020404030301010803" pitchFamily="18" charset="0"/>
              </a:rPr>
              <a:t>April 24 - User/Speech and language therapist</a:t>
            </a:r>
          </a:p>
          <a:p>
            <a:pPr marL="541338" indent="-222250">
              <a:lnSpc>
                <a:spcPct val="100000"/>
              </a:lnSpc>
              <a:spcBef>
                <a:spcPts val="0"/>
              </a:spcBef>
            </a:pPr>
            <a:r>
              <a:rPr lang="en-GB" sz="1600" dirty="0">
                <a:latin typeface="Garamond" panose="02020404030301010803" pitchFamily="18" charset="0"/>
              </a:rPr>
              <a:t>April 25 - C</a:t>
            </a:r>
            <a:r>
              <a:rPr lang="en-GH" sz="1600" dirty="0">
                <a:latin typeface="Garamond" panose="02020404030301010803" pitchFamily="18" charset="0"/>
              </a:rPr>
              <a:t>ultural: Ghanaian linguistic and contextual adaptation</a:t>
            </a:r>
          </a:p>
          <a:p>
            <a:pPr marL="541338" indent="-222250">
              <a:lnSpc>
                <a:spcPct val="100000"/>
              </a:lnSpc>
              <a:spcBef>
                <a:spcPts val="0"/>
              </a:spcBef>
            </a:pPr>
            <a:r>
              <a:rPr lang="en-GB" sz="1600" dirty="0">
                <a:latin typeface="Garamond" panose="02020404030301010803" pitchFamily="18" charset="0"/>
              </a:rPr>
              <a:t>April 28 - B</a:t>
            </a:r>
            <a:r>
              <a:rPr lang="en-GH" sz="1600" dirty="0">
                <a:latin typeface="Garamond" panose="02020404030301010803" pitchFamily="18" charset="0"/>
              </a:rPr>
              <a:t>usiness: Scaling solution, impact assessment, and market viability</a:t>
            </a:r>
          </a:p>
          <a:p>
            <a:pPr marL="541338" indent="-222250">
              <a:lnSpc>
                <a:spcPct val="100000"/>
              </a:lnSpc>
              <a:spcBef>
                <a:spcPts val="0"/>
              </a:spcBef>
            </a:pPr>
            <a:r>
              <a:rPr lang="en-GB" sz="1600" dirty="0">
                <a:latin typeface="Garamond" panose="02020404030301010803" pitchFamily="18" charset="0"/>
              </a:rPr>
              <a:t>April 29 - Screening – phase 1</a:t>
            </a:r>
            <a:endParaRPr lang="en-GB" sz="2000" dirty="0">
              <a:latin typeface="Garamond" panose="02020404030301010803" pitchFamily="18" charset="0"/>
            </a:endParaRPr>
          </a:p>
          <a:p>
            <a:r>
              <a:rPr lang="en-GB" sz="2000" b="1" dirty="0">
                <a:latin typeface="Garamond" panose="02020404030301010803" pitchFamily="18" charset="0"/>
              </a:rPr>
              <a:t>May 1–19, 2025: Ideation Sprint with mentor reviews</a:t>
            </a:r>
          </a:p>
          <a:p>
            <a:pPr lvl="1"/>
            <a:r>
              <a:rPr lang="en-GB" sz="2000" dirty="0">
                <a:latin typeface="Garamond" panose="02020404030301010803" pitchFamily="18" charset="0"/>
              </a:rPr>
              <a:t>Screening – phase 2 (top 5 finalists)</a:t>
            </a:r>
          </a:p>
        </p:txBody>
      </p:sp>
      <p:sp>
        <p:nvSpPr>
          <p:cNvPr id="5" name="Content Placeholder 2">
            <a:extLst>
              <a:ext uri="{FF2B5EF4-FFF2-40B4-BE49-F238E27FC236}">
                <a16:creationId xmlns:a16="http://schemas.microsoft.com/office/drawing/2014/main" id="{A6B533D4-8BEB-F2EE-DFCD-F920E4A3EF7E}"/>
              </a:ext>
            </a:extLst>
          </p:cNvPr>
          <p:cNvSpPr txBox="1">
            <a:spLocks/>
          </p:cNvSpPr>
          <p:nvPr/>
        </p:nvSpPr>
        <p:spPr>
          <a:xfrm>
            <a:off x="6748221" y="1277467"/>
            <a:ext cx="4605579" cy="393860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2000" b="1" dirty="0">
                <a:latin typeface="Garamond" panose="02020404030301010803" pitchFamily="18" charset="0"/>
              </a:rPr>
              <a:t>Hackathon Phase – In person (May 25–29, 2025)</a:t>
            </a:r>
          </a:p>
          <a:p>
            <a:r>
              <a:rPr lang="en-GB" sz="2000" dirty="0">
                <a:latin typeface="Garamond" panose="02020404030301010803" pitchFamily="18" charset="0"/>
              </a:rPr>
              <a:t>May 25 - Arrival of finalists to UG</a:t>
            </a:r>
          </a:p>
          <a:p>
            <a:r>
              <a:rPr lang="en-GB" sz="2000" dirty="0">
                <a:latin typeface="Garamond" panose="02020404030301010803" pitchFamily="18" charset="0"/>
              </a:rPr>
              <a:t>May 26 – </a:t>
            </a:r>
            <a:r>
              <a:rPr lang="en-GB" sz="2000" dirty="0" err="1">
                <a:latin typeface="Garamond" panose="02020404030301010803" pitchFamily="18" charset="0"/>
              </a:rPr>
              <a:t>Kickoff</a:t>
            </a:r>
            <a:r>
              <a:rPr lang="en-GB" sz="2000" dirty="0">
                <a:latin typeface="Garamond" panose="02020404030301010803" pitchFamily="18" charset="0"/>
              </a:rPr>
              <a:t> and team engagement</a:t>
            </a:r>
          </a:p>
          <a:p>
            <a:r>
              <a:rPr lang="en-GB" sz="2000" dirty="0">
                <a:latin typeface="Garamond" panose="02020404030301010803" pitchFamily="18" charset="0"/>
              </a:rPr>
              <a:t>May 27 – 29: Development, mentor checkpoints, and UX validation.</a:t>
            </a:r>
          </a:p>
          <a:p>
            <a:r>
              <a:rPr lang="en-GB" sz="2000" dirty="0">
                <a:latin typeface="Garamond" panose="02020404030301010803" pitchFamily="18" charset="0"/>
              </a:rPr>
              <a:t>May 30: Keynote sessions, final pitch, demo presentations, and awards</a:t>
            </a:r>
          </a:p>
          <a:p>
            <a:pPr marL="0" indent="0">
              <a:buNone/>
            </a:pPr>
            <a:endParaRPr lang="en-GB" sz="2000" dirty="0">
              <a:latin typeface="Garamond" panose="02020404030301010803" pitchFamily="18" charset="0"/>
            </a:endParaRPr>
          </a:p>
          <a:p>
            <a:pPr marL="0" indent="0">
              <a:buFont typeface="Arial" panose="020B0604020202020204" pitchFamily="34" charset="0"/>
              <a:buNone/>
            </a:pPr>
            <a:r>
              <a:rPr lang="en-GB" sz="2000" b="1" dirty="0">
                <a:latin typeface="Garamond" panose="02020404030301010803" pitchFamily="18" charset="0"/>
              </a:rPr>
              <a:t>Post hackathon June 1 onwards, 2025</a:t>
            </a:r>
          </a:p>
          <a:p>
            <a:r>
              <a:rPr lang="en-GB" sz="2000" dirty="0">
                <a:latin typeface="Garamond" panose="02020404030301010803" pitchFamily="18" charset="0"/>
              </a:rPr>
              <a:t>Feedback and follow-up</a:t>
            </a:r>
          </a:p>
        </p:txBody>
      </p:sp>
    </p:spTree>
    <p:extLst>
      <p:ext uri="{BB962C8B-B14F-4D97-AF65-F5344CB8AC3E}">
        <p14:creationId xmlns:p14="http://schemas.microsoft.com/office/powerpoint/2010/main" val="38476094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3793</TotalTime>
  <Words>991</Words>
  <Application>Microsoft Macintosh PowerPoint</Application>
  <PresentationFormat>Widescreen</PresentationFormat>
  <Paragraphs>87</Paragraphs>
  <Slides>13</Slides>
  <Notes>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Aptos</vt:lpstr>
      <vt:lpstr>Aptos Display</vt:lpstr>
      <vt:lpstr>Arial</vt:lpstr>
      <vt:lpstr>Garamond</vt:lpstr>
      <vt:lpstr>Symbol</vt:lpstr>
      <vt:lpstr>Office Theme</vt:lpstr>
      <vt:lpstr>Tɛkyerɛma Pa (Good tongue) Hackathon 2025</vt:lpstr>
      <vt:lpstr>Content </vt:lpstr>
      <vt:lpstr>About the Hackathon</vt:lpstr>
      <vt:lpstr>PowerPoint Presentation</vt:lpstr>
      <vt:lpstr>Evaluation Criteria – Expectations and Deliverables</vt:lpstr>
      <vt:lpstr>Evaluation Criteria – Expectations and Deliverables</vt:lpstr>
      <vt:lpstr>Evaluation Criteria – Expectations and Deliverables</vt:lpstr>
      <vt:lpstr>Expert Support Areas</vt:lpstr>
      <vt:lpstr>Relevant Timelines</vt:lpstr>
      <vt:lpstr>Team Dynamics</vt:lpstr>
      <vt:lpstr>Feedback on Pitched Abstracts</vt:lpstr>
      <vt:lpstr>PowerPoint Presentation</vt:lpstr>
      <vt:lpstr>Available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Akon Ekpezu</dc:creator>
  <cp:lastModifiedBy>Akon Ekpezu</cp:lastModifiedBy>
  <cp:revision>19</cp:revision>
  <dcterms:created xsi:type="dcterms:W3CDTF">2025-04-05T12:08:13Z</dcterms:created>
  <dcterms:modified xsi:type="dcterms:W3CDTF">2025-04-10T12:21:41Z</dcterms:modified>
</cp:coreProperties>
</file>

<file path=docProps/thumbnail.jpeg>
</file>